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1" r:id="rId4"/>
  </p:sldMasterIdLst>
  <p:notesMasterIdLst>
    <p:notesMasterId r:id="rId22"/>
  </p:notesMasterIdLst>
  <p:sldIdLst>
    <p:sldId id="260" r:id="rId5"/>
    <p:sldId id="270" r:id="rId6"/>
    <p:sldId id="276" r:id="rId7"/>
    <p:sldId id="292" r:id="rId8"/>
    <p:sldId id="288" r:id="rId9"/>
    <p:sldId id="291" r:id="rId10"/>
    <p:sldId id="266" r:id="rId11"/>
    <p:sldId id="279" r:id="rId12"/>
    <p:sldId id="278" r:id="rId13"/>
    <p:sldId id="280" r:id="rId14"/>
    <p:sldId id="282" r:id="rId15"/>
    <p:sldId id="284" r:id="rId16"/>
    <p:sldId id="285" r:id="rId17"/>
    <p:sldId id="286" r:id="rId18"/>
    <p:sldId id="281" r:id="rId19"/>
    <p:sldId id="283" r:id="rId20"/>
    <p:sldId id="275" r:id="rId2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2344"/>
    <a:srgbClr val="7CBE31"/>
    <a:srgbClr val="239ADB"/>
    <a:srgbClr val="04428B"/>
    <a:srgbClr val="7489FF"/>
    <a:srgbClr val="1686C6"/>
    <a:srgbClr val="CC5443"/>
    <a:srgbClr val="348524"/>
    <a:srgbClr val="AC83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520906-F39E-D70B-B084-BDB64FA1F1E2}" v="72" dt="2026-07-22T22:47:25.870"/>
    <p1510:client id="{10BE455F-85B9-9E1F-E461-1552CE6C5C52}" v="202" dt="2026-07-22T22:15:56.964"/>
    <p1510:client id="{2E1E97E2-DE8C-1D51-84FB-0891F1F33848}" v="117" dt="2026-07-22T22:35:33.232"/>
    <p1510:client id="{51C021CB-BA3B-BD2B-8A51-60A5759A22EA}" v="38" dt="2026-07-22T21:54:25.6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6C0E81-DAE7-3D47-9D85-7DE990EC1E2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0B8680-755F-2349-874A-D7A59446F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402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0B8680-755F-2349-874A-D7A59446FD2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886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1DBACD0-6630-40CA-9F80-A85D4D2E0ED2}"/>
              </a:ext>
            </a:extLst>
          </p:cNvPr>
          <p:cNvSpPr/>
          <p:nvPr userDrawn="1"/>
        </p:nvSpPr>
        <p:spPr>
          <a:xfrm>
            <a:off x="3255569" y="1260872"/>
            <a:ext cx="2579851" cy="6179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0EC422F-AA7A-4B65-B503-C3EF58DF20CC}"/>
              </a:ext>
            </a:extLst>
          </p:cNvPr>
          <p:cNvSpPr/>
          <p:nvPr userDrawn="1"/>
        </p:nvSpPr>
        <p:spPr>
          <a:xfrm>
            <a:off x="6235145" y="1260872"/>
            <a:ext cx="2579851" cy="6179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F6DFA7-1BC2-403E-AED4-2BAC1112DCC0}"/>
              </a:ext>
            </a:extLst>
          </p:cNvPr>
          <p:cNvSpPr/>
          <p:nvPr userDrawn="1"/>
        </p:nvSpPr>
        <p:spPr>
          <a:xfrm>
            <a:off x="328998" y="1268016"/>
            <a:ext cx="2579851" cy="61793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>
            <a:normAutofit/>
          </a:bodyPr>
          <a:lstStyle>
            <a:lvl1pPr algn="ctr">
              <a:defRPr sz="3600" b="1">
                <a:latin typeface="Avenir Boo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9001" y="1260872"/>
            <a:ext cx="257985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>
                <a:solidFill>
                  <a:schemeClr val="accent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9001" y="1878806"/>
            <a:ext cx="257985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B25120-ABA4-4C24-B78C-B1891D0C1E26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0F7ECEC-8ADA-463C-99D1-D0018CD07C63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235148" y="1260872"/>
            <a:ext cx="257985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>
                <a:solidFill>
                  <a:schemeClr val="accent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1AA1986D-39FD-467C-85F4-DD263CD24CD1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3282074" y="1260872"/>
            <a:ext cx="257985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>
                <a:solidFill>
                  <a:schemeClr val="accent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D23BFDE6-2329-4719-8592-0C0B3F8C48EA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3282073" y="1878806"/>
            <a:ext cx="257985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46F8B706-0F6A-463B-8BD1-796DAE65500E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6235148" y="1878806"/>
            <a:ext cx="257985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3FC8356-5F24-421A-8A44-C754A807FCDD}"/>
              </a:ext>
            </a:extLst>
          </p:cNvPr>
          <p:cNvCxnSpPr/>
          <p:nvPr userDrawn="1"/>
        </p:nvCxnSpPr>
        <p:spPr>
          <a:xfrm>
            <a:off x="390939" y="1159565"/>
            <a:ext cx="83091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3409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B25120-ABA4-4C24-B78C-B1891D0C1E26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D208A4-34D0-3844-8227-BE5DF3610C23}"/>
              </a:ext>
            </a:extLst>
          </p:cNvPr>
          <p:cNvSpPr/>
          <p:nvPr userDrawn="1"/>
        </p:nvSpPr>
        <p:spPr>
          <a:xfrm>
            <a:off x="-17418" y="1015025"/>
            <a:ext cx="7968343" cy="316121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857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B25120-ABA4-4C24-B78C-B1891D0C1E26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D208A4-34D0-3844-8227-BE5DF3610C23}"/>
              </a:ext>
            </a:extLst>
          </p:cNvPr>
          <p:cNvSpPr/>
          <p:nvPr userDrawn="1"/>
        </p:nvSpPr>
        <p:spPr>
          <a:xfrm>
            <a:off x="-17418" y="1015025"/>
            <a:ext cx="7968343" cy="3161211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605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DF557DC-EBEB-4A81-BC2C-9EE894BA7ECB}"/>
              </a:ext>
            </a:extLst>
          </p:cNvPr>
          <p:cNvCxnSpPr>
            <a:cxnSpLocks/>
          </p:cNvCxnSpPr>
          <p:nvPr userDrawn="1"/>
        </p:nvCxnSpPr>
        <p:spPr>
          <a:xfrm>
            <a:off x="2686050" y="1428768"/>
            <a:ext cx="0" cy="30648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16A546A-B440-6846-99C9-E4331DE2FAF4}"/>
              </a:ext>
            </a:extLst>
          </p:cNvPr>
          <p:cNvCxnSpPr>
            <a:cxnSpLocks/>
          </p:cNvCxnSpPr>
          <p:nvPr userDrawn="1"/>
        </p:nvCxnSpPr>
        <p:spPr>
          <a:xfrm>
            <a:off x="6457950" y="1411352"/>
            <a:ext cx="0" cy="3082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2C0366EE-5FC2-4C49-B32B-EA8C7C166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178048"/>
            <a:ext cx="7886700" cy="994172"/>
          </a:xfrm>
        </p:spPr>
        <p:txBody>
          <a:bodyPr>
            <a:normAutofit/>
          </a:bodyPr>
          <a:lstStyle>
            <a:lvl1pPr algn="ctr">
              <a:defRPr sz="3600">
                <a:latin typeface="Avenir Boo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D421F9D-2A5D-4C4A-9A6E-D32558774554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477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844A01-9203-7843-ACF5-402F5ED6A617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988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6536" y="2661799"/>
            <a:ext cx="7886700" cy="994172"/>
          </a:xfrm>
        </p:spPr>
        <p:txBody>
          <a:bodyPr>
            <a:normAutofit/>
          </a:bodyPr>
          <a:lstStyle>
            <a:lvl1pPr>
              <a:defRPr sz="4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DA8476-E2FA-434F-B041-A703AE97A985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9304CE4-9A45-4908-A4F2-60CB237D3380}"/>
              </a:ext>
            </a:extLst>
          </p:cNvPr>
          <p:cNvCxnSpPr/>
          <p:nvPr userDrawn="1"/>
        </p:nvCxnSpPr>
        <p:spPr>
          <a:xfrm>
            <a:off x="841513" y="3491948"/>
            <a:ext cx="694413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15848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 b="1">
                <a:solidFill>
                  <a:srgbClr val="92D05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rgbClr val="92D050"/>
                </a:solidFill>
              </a:defRPr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8995-5FD6-F149-B242-93236158E6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D470813-78D0-44A5-A62D-6AD000A3E6E7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E37341A-9AF7-4D99-BB04-D996F4797021}"/>
              </a:ext>
            </a:extLst>
          </p:cNvPr>
          <p:cNvCxnSpPr/>
          <p:nvPr userDrawn="1"/>
        </p:nvCxnSpPr>
        <p:spPr>
          <a:xfrm>
            <a:off x="3664226" y="342900"/>
            <a:ext cx="0" cy="40588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7886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 b="1">
                <a:solidFill>
                  <a:srgbClr val="92D05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rgbClr val="92D050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1EF57C1-8FD4-49C8-85FB-DC6E9235FF3F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31ECE58-A5BC-4868-81CF-85676E7C8877}"/>
              </a:ext>
            </a:extLst>
          </p:cNvPr>
          <p:cNvCxnSpPr/>
          <p:nvPr userDrawn="1"/>
        </p:nvCxnSpPr>
        <p:spPr>
          <a:xfrm>
            <a:off x="3690730" y="342900"/>
            <a:ext cx="0" cy="40588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1025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>
            <a:normAutofit/>
          </a:bodyPr>
          <a:lstStyle>
            <a:lvl1pPr algn="ctr">
              <a:defRPr sz="4000" b="1">
                <a:latin typeface="Avenir Boo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E8995-5FD6-F149-B242-93236158E63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101D16-7980-456D-833B-83F04FBDC2E3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061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="1">
                <a:latin typeface="Avenir Boo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rgbClr val="92D050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841808"/>
            <a:ext cx="3086100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EEFA9BF-2839-4530-A6A2-E7174A588615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FF84D58-9299-4A41-84BC-4B27A3133357}"/>
              </a:ext>
            </a:extLst>
          </p:cNvPr>
          <p:cNvCxnSpPr/>
          <p:nvPr userDrawn="1"/>
        </p:nvCxnSpPr>
        <p:spPr>
          <a:xfrm>
            <a:off x="563217" y="1268016"/>
            <a:ext cx="795213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3319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86060"/>
            <a:ext cx="7886700" cy="2139553"/>
          </a:xfrm>
        </p:spPr>
        <p:txBody>
          <a:bodyPr anchor="b"/>
          <a:lstStyle>
            <a:lvl1pPr>
              <a:defRPr sz="4500">
                <a:latin typeface="Avenir Book" panose="02000503020000020003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287952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92D050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311C99-391A-47F4-B82C-9D2AEFB11414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4C5C2AD-C43F-4567-ACA1-3BD9FFB59C15}"/>
              </a:ext>
            </a:extLst>
          </p:cNvPr>
          <p:cNvCxnSpPr/>
          <p:nvPr userDrawn="1"/>
        </p:nvCxnSpPr>
        <p:spPr>
          <a:xfrm>
            <a:off x="576470" y="2825613"/>
            <a:ext cx="79388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6082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7CBE3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7CBE3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570004-C316-4F91-9B29-D45E77616B02}"/>
              </a:ext>
            </a:extLst>
          </p:cNvPr>
          <p:cNvSpPr/>
          <p:nvPr userDrawn="1"/>
        </p:nvSpPr>
        <p:spPr>
          <a:xfrm>
            <a:off x="-10048" y="-10048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7969A60-46A0-49D0-A782-1260C31AFA0F}"/>
              </a:ext>
            </a:extLst>
          </p:cNvPr>
          <p:cNvCxnSpPr/>
          <p:nvPr userDrawn="1"/>
        </p:nvCxnSpPr>
        <p:spPr>
          <a:xfrm>
            <a:off x="628650" y="1268016"/>
            <a:ext cx="78867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47D14DE-964F-4217-8389-F2526603E51A}"/>
              </a:ext>
            </a:extLst>
          </p:cNvPr>
          <p:cNvCxnSpPr>
            <a:cxnSpLocks/>
            <a:stCxn id="2" idx="2"/>
          </p:cNvCxnSpPr>
          <p:nvPr userDrawn="1"/>
        </p:nvCxnSpPr>
        <p:spPr>
          <a:xfrm>
            <a:off x="4572000" y="1268016"/>
            <a:ext cx="0" cy="29033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6506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>
                <a:solidFill>
                  <a:schemeClr val="accent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>
                <a:solidFill>
                  <a:schemeClr val="accent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B25120-ABA4-4C24-B78C-B1891D0C1E26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DF557DC-EBEB-4A81-BC2C-9EE894BA7ECB}"/>
              </a:ext>
            </a:extLst>
          </p:cNvPr>
          <p:cNvCxnSpPr>
            <a:cxnSpLocks/>
          </p:cNvCxnSpPr>
          <p:nvPr userDrawn="1"/>
        </p:nvCxnSpPr>
        <p:spPr>
          <a:xfrm>
            <a:off x="4572000" y="1260872"/>
            <a:ext cx="0" cy="29105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F5096D5-C38D-4F0F-967C-6B83CC236DC6}"/>
              </a:ext>
            </a:extLst>
          </p:cNvPr>
          <p:cNvCxnSpPr/>
          <p:nvPr userDrawn="1"/>
        </p:nvCxnSpPr>
        <p:spPr>
          <a:xfrm>
            <a:off x="629842" y="1260872"/>
            <a:ext cx="7885508" cy="71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77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B25120-ABA4-4C24-B78C-B1891D0C1E26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271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B25120-ABA4-4C24-B78C-B1891D0C1E26}"/>
              </a:ext>
            </a:extLst>
          </p:cNvPr>
          <p:cNvSpPr/>
          <p:nvPr userDrawn="1"/>
        </p:nvSpPr>
        <p:spPr>
          <a:xfrm>
            <a:off x="0" y="0"/>
            <a:ext cx="9144000" cy="1023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792BA89-B4F6-4A49-95A2-1172D7C16E83}"/>
              </a:ext>
            </a:extLst>
          </p:cNvPr>
          <p:cNvSpPr/>
          <p:nvPr userDrawn="1"/>
        </p:nvSpPr>
        <p:spPr>
          <a:xfrm>
            <a:off x="-17418" y="1015025"/>
            <a:ext cx="7968343" cy="31612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939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6000">
              <a:srgbClr val="072344"/>
            </a:gs>
            <a:gs pos="100000">
              <a:schemeClr val="accent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5FF55-72D4-DC43-8B75-E57C640BED4B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805DD-D7C0-0E4D-A002-8581570CC04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x2VOL Logo.png">
            <a:extLst>
              <a:ext uri="{FF2B5EF4-FFF2-40B4-BE49-F238E27FC236}">
                <a16:creationId xmlns:a16="http://schemas.microsoft.com/office/drawing/2014/main" id="{5315DC5D-BED7-42A2-A3B6-7B6550899837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4088296" y="4649607"/>
            <a:ext cx="833666" cy="39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25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0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54" r:id="rId8"/>
    <p:sldLayoutId id="2147483755" r:id="rId9"/>
    <p:sldLayoutId id="2147483756" r:id="rId10"/>
    <p:sldLayoutId id="2147483757" r:id="rId11"/>
    <p:sldLayoutId id="2147483753" r:id="rId12"/>
    <p:sldLayoutId id="2147483747" r:id="rId13"/>
    <p:sldLayoutId id="2147483752" r:id="rId14"/>
    <p:sldLayoutId id="2147483749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29.jpeg"/><Relationship Id="rId10" Type="http://schemas.openxmlformats.org/officeDocument/2006/relationships/image" Target="../media/image37.jpe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65DDAC0-4E5A-1BB2-D9E6-E6BD42E519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173F4C5-B53E-4ED9-BA2F-BEC502558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5440" y="2598002"/>
            <a:ext cx="7886700" cy="994172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  <a:latin typeface="Avenir Book" panose="02000503020000020003" pitchFamily="2" charset="0"/>
              </a:rPr>
              <a:t>x2VOL.com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5549AB-E20B-CA4B-B05F-27561A4FEDED}"/>
              </a:ext>
            </a:extLst>
          </p:cNvPr>
          <p:cNvSpPr txBox="1"/>
          <p:nvPr/>
        </p:nvSpPr>
        <p:spPr>
          <a:xfrm>
            <a:off x="945440" y="3592174"/>
            <a:ext cx="46086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Avenir Book" panose="02000503020000020003" pitchFamily="2" charset="0"/>
              </a:rPr>
              <a:t>Student Registration and Training Guide</a:t>
            </a:r>
            <a:endParaRPr lang="en-US" i="1"/>
          </a:p>
        </p:txBody>
      </p:sp>
    </p:spTree>
    <p:extLst>
      <p:ext uri="{BB962C8B-B14F-4D97-AF65-F5344CB8AC3E}">
        <p14:creationId xmlns:p14="http://schemas.microsoft.com/office/powerpoint/2010/main" val="770832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4F3FEE-E8FA-FF4A-EF7B-377D924A94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62" t="-387" r="146" b="3331"/>
          <a:stretch>
            <a:fillRect/>
          </a:stretch>
        </p:blipFill>
        <p:spPr>
          <a:xfrm>
            <a:off x="3856107" y="1276881"/>
            <a:ext cx="4122189" cy="22170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97CC84-966E-2541-AB19-610C12705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US" b="1"/>
              <a:t>Log Hours and Experiences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668266-3538-5D4A-B636-D123704CAF82}"/>
              </a:ext>
            </a:extLst>
          </p:cNvPr>
          <p:cNvSpPr txBox="1"/>
          <p:nvPr/>
        </p:nvSpPr>
        <p:spPr>
          <a:xfrm>
            <a:off x="432486" y="1495168"/>
            <a:ext cx="342177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/>
              <a:t>Click the “Log Hours” Button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342900" indent="-342900">
              <a:buFont typeface="+mj-lt"/>
              <a:buAutoNum type="arabicPeriod" startAt="2"/>
            </a:pPr>
            <a:r>
              <a:rPr lang="en-US"/>
              <a:t>Add a new personal project. </a:t>
            </a:r>
          </a:p>
          <a:p>
            <a:pPr marL="342900" indent="-342900">
              <a:buFont typeface="+mj-lt"/>
              <a:buAutoNum type="arabicPeriod" startAt="3"/>
            </a:pPr>
            <a:r>
              <a:rPr lang="en-US"/>
              <a:t>Or add hours to a saved recurring project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342900" indent="-342900">
              <a:buFont typeface="+mj-lt"/>
              <a:buAutoNum type="arabicPeriod" startAt="4"/>
            </a:pPr>
            <a:r>
              <a:rPr lang="en-US"/>
              <a:t>Or add hours to an opportunity you already signed up for in “My Sign-Ups”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2EA5BD01-6762-5F43-8945-0247E90A5928}"/>
              </a:ext>
            </a:extLst>
          </p:cNvPr>
          <p:cNvSpPr/>
          <p:nvPr/>
        </p:nvSpPr>
        <p:spPr>
          <a:xfrm>
            <a:off x="3267481" y="2442657"/>
            <a:ext cx="1149784" cy="155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08CFC19-06AB-6E99-2100-B22F709FD1E3}"/>
              </a:ext>
            </a:extLst>
          </p:cNvPr>
          <p:cNvSpPr/>
          <p:nvPr/>
        </p:nvSpPr>
        <p:spPr>
          <a:xfrm>
            <a:off x="5556362" y="1588063"/>
            <a:ext cx="363698" cy="339370"/>
          </a:xfrm>
          <a:prstGeom prst="ellipse">
            <a:avLst/>
          </a:prstGeom>
          <a:solidFill>
            <a:srgbClr val="E71224">
              <a:alpha val="5000"/>
            </a:srgbClr>
          </a:solidFill>
          <a:ln w="25400">
            <a:solidFill>
              <a:srgbClr val="E712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2455BF8-F309-97FC-150A-5C8D644ED431}"/>
              </a:ext>
            </a:extLst>
          </p:cNvPr>
          <p:cNvCxnSpPr>
            <a:cxnSpLocks/>
          </p:cNvCxnSpPr>
          <p:nvPr/>
        </p:nvCxnSpPr>
        <p:spPr>
          <a:xfrm>
            <a:off x="3637280" y="1725851"/>
            <a:ext cx="1852563" cy="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08EB4058-8F15-E839-4AA5-65C13832AF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73" t="30551" r="85" b="2131"/>
          <a:stretch>
            <a:fillRect/>
          </a:stretch>
        </p:blipFill>
        <p:spPr>
          <a:xfrm>
            <a:off x="3851070" y="3563360"/>
            <a:ext cx="4126632" cy="1581669"/>
          </a:xfrm>
          <a:prstGeom prst="rect">
            <a:avLst/>
          </a:prstGeom>
        </p:spPr>
      </p:pic>
      <p:sp>
        <p:nvSpPr>
          <p:cNvPr id="9" name="Right Arrow 7">
            <a:extLst>
              <a:ext uri="{FF2B5EF4-FFF2-40B4-BE49-F238E27FC236}">
                <a16:creationId xmlns:a16="http://schemas.microsoft.com/office/drawing/2014/main" id="{E522E2B7-899D-EDBE-3F46-840CA92310EE}"/>
              </a:ext>
            </a:extLst>
          </p:cNvPr>
          <p:cNvSpPr/>
          <p:nvPr/>
        </p:nvSpPr>
        <p:spPr>
          <a:xfrm>
            <a:off x="3267481" y="3923551"/>
            <a:ext cx="1149784" cy="1550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750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7CC84-966E-2541-AB19-610C12705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US" b="1"/>
              <a:t>Log the details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668266-3538-5D4A-B636-D123704CAF82}"/>
              </a:ext>
            </a:extLst>
          </p:cNvPr>
          <p:cNvSpPr txBox="1"/>
          <p:nvPr/>
        </p:nvSpPr>
        <p:spPr>
          <a:xfrm>
            <a:off x="432486" y="1495168"/>
            <a:ext cx="296562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457200" indent="-457200">
              <a:buFont typeface="+mj-lt"/>
              <a:buAutoNum type="arabicPeriod" startAt="5"/>
            </a:pPr>
            <a:r>
              <a:rPr lang="en-US" sz="2000"/>
              <a:t>Title your activity and add a description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457200" indent="-457200">
              <a:buFont typeface="+mj-lt"/>
              <a:buAutoNum type="arabicPeriod" startAt="6"/>
            </a:pPr>
            <a:r>
              <a:rPr lang="en-US" sz="2000"/>
              <a:t>Add attachments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342900" indent="-342900">
              <a:buFont typeface="+mj-lt"/>
              <a:buAutoNum type="arabicPeriod" startAt="7"/>
            </a:pPr>
            <a:r>
              <a:rPr lang="en-US"/>
              <a:t>Make it a recurring project to use later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293EAB-0FAA-68F7-04C8-73B2654F05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764" t="28633" r="32391"/>
          <a:stretch>
            <a:fillRect/>
          </a:stretch>
        </p:blipFill>
        <p:spPr>
          <a:xfrm>
            <a:off x="3510510" y="1328015"/>
            <a:ext cx="5484201" cy="3744048"/>
          </a:xfrm>
          <a:prstGeom prst="rect">
            <a:avLst/>
          </a:prstGeom>
        </p:spPr>
      </p:pic>
      <p:sp>
        <p:nvSpPr>
          <p:cNvPr id="7" name="Right Arrow 6">
            <a:extLst>
              <a:ext uri="{FF2B5EF4-FFF2-40B4-BE49-F238E27FC236}">
                <a16:creationId xmlns:a16="http://schemas.microsoft.com/office/drawing/2014/main" id="{9E1C1532-2D87-DA43-8AE4-A0E6EF846717}"/>
              </a:ext>
            </a:extLst>
          </p:cNvPr>
          <p:cNvSpPr/>
          <p:nvPr/>
        </p:nvSpPr>
        <p:spPr>
          <a:xfrm>
            <a:off x="2993457" y="2471672"/>
            <a:ext cx="866274" cy="2634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Arrow 20">
            <a:extLst>
              <a:ext uri="{FF2B5EF4-FFF2-40B4-BE49-F238E27FC236}">
                <a16:creationId xmlns:a16="http://schemas.microsoft.com/office/drawing/2014/main" id="{E9EC2168-4415-0832-CB2F-F40418DE7B5D}"/>
              </a:ext>
            </a:extLst>
          </p:cNvPr>
          <p:cNvSpPr/>
          <p:nvPr/>
        </p:nvSpPr>
        <p:spPr>
          <a:xfrm>
            <a:off x="2964970" y="3411212"/>
            <a:ext cx="866274" cy="2634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ight Arrow 21">
            <a:extLst>
              <a:ext uri="{FF2B5EF4-FFF2-40B4-BE49-F238E27FC236}">
                <a16:creationId xmlns:a16="http://schemas.microsoft.com/office/drawing/2014/main" id="{8682F3FE-55D8-9FE0-1EC2-3C6609C07C06}"/>
              </a:ext>
            </a:extLst>
          </p:cNvPr>
          <p:cNvSpPr/>
          <p:nvPr/>
        </p:nvSpPr>
        <p:spPr>
          <a:xfrm>
            <a:off x="2993457" y="4241637"/>
            <a:ext cx="866274" cy="2634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66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C668266-3538-5D4A-B636-D123704CAF82}"/>
              </a:ext>
            </a:extLst>
          </p:cNvPr>
          <p:cNvSpPr txBox="1"/>
          <p:nvPr/>
        </p:nvSpPr>
        <p:spPr>
          <a:xfrm>
            <a:off x="775386" y="1520568"/>
            <a:ext cx="296562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8"/>
            </a:pPr>
            <a:r>
              <a:rPr lang="en-US" sz="2000"/>
              <a:t>Enter the Verification Contact Information accurately!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pPr marL="457200" indent="-457200">
              <a:buFont typeface="+mj-lt"/>
              <a:buAutoNum type="arabicPeriod" startAt="9"/>
            </a:pPr>
            <a:r>
              <a:rPr lang="en-US" sz="2000"/>
              <a:t>Enter the date and time you spent doing this activity</a:t>
            </a:r>
          </a:p>
          <a:p>
            <a:endParaRPr lang="en-US" sz="2000"/>
          </a:p>
          <a:p>
            <a:pPr marL="457200" indent="-457200">
              <a:buFont typeface="+mj-lt"/>
              <a:buAutoNum type="arabicPeriod" startAt="10"/>
            </a:pPr>
            <a:r>
              <a:rPr lang="en-US" sz="2000"/>
              <a:t>Add reflections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4F65B3C-C418-D22E-F7DC-C170D043B0A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814" t="30086" r="29570" b="19218"/>
          <a:stretch>
            <a:fillRect/>
          </a:stretch>
        </p:blipFill>
        <p:spPr>
          <a:xfrm>
            <a:off x="3902177" y="1369295"/>
            <a:ext cx="3639645" cy="171267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368795-A462-0B27-1FBE-0F9CE1453B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862" t="29436" r="31448" b="16758"/>
          <a:stretch>
            <a:fillRect/>
          </a:stretch>
        </p:blipFill>
        <p:spPr>
          <a:xfrm>
            <a:off x="3902177" y="3127695"/>
            <a:ext cx="3793649" cy="1925892"/>
          </a:xfrm>
          <a:prstGeom prst="rect">
            <a:avLst/>
          </a:prstGeom>
        </p:spPr>
      </p:pic>
      <p:sp>
        <p:nvSpPr>
          <p:cNvPr id="9" name="Right Arrow 8">
            <a:extLst>
              <a:ext uri="{FF2B5EF4-FFF2-40B4-BE49-F238E27FC236}">
                <a16:creationId xmlns:a16="http://schemas.microsoft.com/office/drawing/2014/main" id="{B30819BD-AEC4-F249-B245-E590597B13C4}"/>
              </a:ext>
            </a:extLst>
          </p:cNvPr>
          <p:cNvSpPr/>
          <p:nvPr/>
        </p:nvSpPr>
        <p:spPr>
          <a:xfrm>
            <a:off x="3217490" y="3826379"/>
            <a:ext cx="850388" cy="1681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97CC84-966E-2541-AB19-610C12705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US" b="1"/>
              <a:t>Log the details</a:t>
            </a: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E464C5F3-4533-CAAB-17D2-0285A4158C1A}"/>
              </a:ext>
            </a:extLst>
          </p:cNvPr>
          <p:cNvSpPr/>
          <p:nvPr/>
        </p:nvSpPr>
        <p:spPr>
          <a:xfrm>
            <a:off x="3217488" y="4346780"/>
            <a:ext cx="850389" cy="1965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F3834F2D-AA66-0366-F5B5-4BE9B4AA077E}"/>
              </a:ext>
            </a:extLst>
          </p:cNvPr>
          <p:cNvSpPr/>
          <p:nvPr/>
        </p:nvSpPr>
        <p:spPr>
          <a:xfrm>
            <a:off x="3217488" y="2205936"/>
            <a:ext cx="850389" cy="1965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176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7CC84-966E-2541-AB19-610C12705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US" b="1"/>
              <a:t>Log the details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668266-3538-5D4A-B636-D123704CAF82}"/>
              </a:ext>
            </a:extLst>
          </p:cNvPr>
          <p:cNvSpPr txBox="1"/>
          <p:nvPr/>
        </p:nvSpPr>
        <p:spPr>
          <a:xfrm>
            <a:off x="432487" y="1495168"/>
            <a:ext cx="24223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11"/>
            </a:pPr>
            <a:r>
              <a:rPr lang="en-US" sz="2000"/>
              <a:t>Select the goal or category this activity belongs 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/>
          </a:p>
          <a:p>
            <a:endParaRPr lang="en-US"/>
          </a:p>
          <a:p>
            <a:endParaRPr lang="en-US"/>
          </a:p>
          <a:p>
            <a:pPr marL="457200" indent="-457200">
              <a:buFont typeface="+mj-lt"/>
              <a:buAutoNum type="arabicPeriod" startAt="12"/>
            </a:pPr>
            <a:r>
              <a:rPr lang="en-US" sz="2000"/>
              <a:t>Review your submission and check the honor statement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C81759-CC42-EFFA-2B4A-CC72007D8B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402" t="69819" r="27983" b="-4837"/>
          <a:stretch>
            <a:fillRect/>
          </a:stretch>
        </p:blipFill>
        <p:spPr>
          <a:xfrm>
            <a:off x="5684535" y="3748035"/>
            <a:ext cx="3386180" cy="112162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45697F0-AADA-44B2-B9FD-989DBA791C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982" t="30398" r="34878"/>
          <a:stretch>
            <a:fillRect/>
          </a:stretch>
        </p:blipFill>
        <p:spPr>
          <a:xfrm>
            <a:off x="2854795" y="3275289"/>
            <a:ext cx="2664856" cy="183541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259566E-ED08-73B3-83EB-857E38C94491}"/>
              </a:ext>
            </a:extLst>
          </p:cNvPr>
          <p:cNvCxnSpPr>
            <a:cxnSpLocks/>
          </p:cNvCxnSpPr>
          <p:nvPr/>
        </p:nvCxnSpPr>
        <p:spPr>
          <a:xfrm>
            <a:off x="3559090" y="4954588"/>
            <a:ext cx="1524085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188E9AB-DFE9-4B0A-A107-0ABDC38C9672}"/>
              </a:ext>
            </a:extLst>
          </p:cNvPr>
          <p:cNvCxnSpPr>
            <a:cxnSpLocks/>
          </p:cNvCxnSpPr>
          <p:nvPr/>
        </p:nvCxnSpPr>
        <p:spPr>
          <a:xfrm>
            <a:off x="3559090" y="4106386"/>
            <a:ext cx="78946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576CB00-E880-762D-F985-E6D2987AAB1E}"/>
              </a:ext>
            </a:extLst>
          </p:cNvPr>
          <p:cNvCxnSpPr>
            <a:cxnSpLocks/>
          </p:cNvCxnSpPr>
          <p:nvPr/>
        </p:nvCxnSpPr>
        <p:spPr>
          <a:xfrm>
            <a:off x="3559090" y="4468479"/>
            <a:ext cx="260077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8B22632-A66C-96E1-3129-ED130B78A952}"/>
              </a:ext>
            </a:extLst>
          </p:cNvPr>
          <p:cNvCxnSpPr>
            <a:cxnSpLocks/>
          </p:cNvCxnSpPr>
          <p:nvPr/>
        </p:nvCxnSpPr>
        <p:spPr>
          <a:xfrm>
            <a:off x="3559090" y="4581486"/>
            <a:ext cx="394733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3E6A83BB-4C46-82A5-F030-D4276EF94B7A}"/>
              </a:ext>
            </a:extLst>
          </p:cNvPr>
          <p:cNvCxnSpPr>
            <a:cxnSpLocks/>
          </p:cNvCxnSpPr>
          <p:nvPr/>
        </p:nvCxnSpPr>
        <p:spPr>
          <a:xfrm>
            <a:off x="3559090" y="5005388"/>
            <a:ext cx="122881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Down Arrow 27">
            <a:extLst>
              <a:ext uri="{FF2B5EF4-FFF2-40B4-BE49-F238E27FC236}">
                <a16:creationId xmlns:a16="http://schemas.microsoft.com/office/drawing/2014/main" id="{4F80987E-7758-24EC-2B37-58A730B1D4DC}"/>
              </a:ext>
            </a:extLst>
          </p:cNvPr>
          <p:cNvSpPr/>
          <p:nvPr/>
        </p:nvSpPr>
        <p:spPr>
          <a:xfrm rot="16200000">
            <a:off x="5608497" y="3748692"/>
            <a:ext cx="166519" cy="296282"/>
          </a:xfrm>
          <a:prstGeom prst="down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EF53C5A3-EE25-90A6-0091-760A20207FEF}"/>
              </a:ext>
            </a:extLst>
          </p:cNvPr>
          <p:cNvSpPr/>
          <p:nvPr/>
        </p:nvSpPr>
        <p:spPr>
          <a:xfrm>
            <a:off x="5863862" y="3813573"/>
            <a:ext cx="116956" cy="166520"/>
          </a:xfrm>
          <a:prstGeom prst="ellipse">
            <a:avLst/>
          </a:prstGeom>
          <a:solidFill>
            <a:srgbClr val="E71224">
              <a:alpha val="5000"/>
            </a:srgbClr>
          </a:solidFill>
          <a:ln w="19050">
            <a:solidFill>
              <a:srgbClr val="E712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  <p:sp>
        <p:nvSpPr>
          <p:cNvPr id="9" name="Right Arrow 8">
            <a:extLst>
              <a:ext uri="{FF2B5EF4-FFF2-40B4-BE49-F238E27FC236}">
                <a16:creationId xmlns:a16="http://schemas.microsoft.com/office/drawing/2014/main" id="{B30819BD-AEC4-F249-B245-E590597B13C4}"/>
              </a:ext>
            </a:extLst>
          </p:cNvPr>
          <p:cNvSpPr/>
          <p:nvPr/>
        </p:nvSpPr>
        <p:spPr>
          <a:xfrm>
            <a:off x="2411883" y="3666353"/>
            <a:ext cx="686917" cy="1965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D4D3CB5-F7D8-03D6-2EF7-42D64313D59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0803" b="9226"/>
          <a:stretch>
            <a:fillRect/>
          </a:stretch>
        </p:blipFill>
        <p:spPr>
          <a:xfrm>
            <a:off x="2853328" y="1312978"/>
            <a:ext cx="5827621" cy="1889795"/>
          </a:xfrm>
          <a:prstGeom prst="rect">
            <a:avLst/>
          </a:prstGeom>
        </p:spPr>
      </p:pic>
      <p:sp>
        <p:nvSpPr>
          <p:cNvPr id="29" name="Right Arrow 28">
            <a:extLst>
              <a:ext uri="{FF2B5EF4-FFF2-40B4-BE49-F238E27FC236}">
                <a16:creationId xmlns:a16="http://schemas.microsoft.com/office/drawing/2014/main" id="{9839743E-696D-1949-25C5-53E766B69F76}"/>
              </a:ext>
            </a:extLst>
          </p:cNvPr>
          <p:cNvSpPr/>
          <p:nvPr/>
        </p:nvSpPr>
        <p:spPr>
          <a:xfrm>
            <a:off x="2755341" y="2196113"/>
            <a:ext cx="850389" cy="1965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989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983AB66-1C9A-22BE-AEAB-E7A621C88F7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530" r="26120" b="22125"/>
          <a:stretch>
            <a:fillRect/>
          </a:stretch>
        </p:blipFill>
        <p:spPr>
          <a:xfrm>
            <a:off x="4016375" y="3371925"/>
            <a:ext cx="4947883" cy="17213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FD37AD6-66C6-5E6C-E52E-8DD4AE8212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603" r="-65" b="4608"/>
          <a:stretch>
            <a:fillRect/>
          </a:stretch>
        </p:blipFill>
        <p:spPr>
          <a:xfrm>
            <a:off x="179377" y="1598570"/>
            <a:ext cx="3719573" cy="2944287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42BE4D89-95DF-312B-C6EA-DAAC4F72208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1626" t="82385"/>
          <a:stretch>
            <a:fillRect/>
          </a:stretch>
        </p:blipFill>
        <p:spPr>
          <a:xfrm rot="5400000">
            <a:off x="2391916" y="-758814"/>
            <a:ext cx="272742" cy="39351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61D1B5-1162-FE24-9606-86E75EF18CB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48" t="30777" r="25910" b="9647"/>
          <a:stretch>
            <a:fillRect/>
          </a:stretch>
        </p:blipFill>
        <p:spPr>
          <a:xfrm>
            <a:off x="4018152" y="999298"/>
            <a:ext cx="4945737" cy="21095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97CC84-966E-2541-AB19-610C12705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723" y="34642"/>
            <a:ext cx="8627110" cy="994172"/>
          </a:xfrm>
        </p:spPr>
        <p:txBody>
          <a:bodyPr anchor="ctr">
            <a:normAutofit/>
          </a:bodyPr>
          <a:lstStyle/>
          <a:p>
            <a:r>
              <a:rPr lang="en-US" sz="2400" b="1"/>
              <a:t>Print your Activity Log &amp; Order an Official Service Transcript</a:t>
            </a:r>
            <a:r>
              <a:rPr lang="en-US" sz="2400" b="0"/>
              <a:t>™</a:t>
            </a:r>
            <a:endParaRPr lang="en-US" sz="2400" b="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DA22766-D014-4E39-9B68-F554907E354C}"/>
              </a:ext>
            </a:extLst>
          </p:cNvPr>
          <p:cNvSpPr/>
          <p:nvPr/>
        </p:nvSpPr>
        <p:spPr>
          <a:xfrm>
            <a:off x="7405360" y="1110253"/>
            <a:ext cx="603551" cy="231388"/>
          </a:xfrm>
          <a:prstGeom prst="ellipse">
            <a:avLst/>
          </a:prstGeom>
          <a:solidFill>
            <a:srgbClr val="E71224">
              <a:alpha val="5000"/>
            </a:srgbClr>
          </a:solidFill>
          <a:ln w="36000">
            <a:solidFill>
              <a:srgbClr val="E712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D932AA3-0AB5-696C-9A67-88AEC5EE459E}"/>
              </a:ext>
            </a:extLst>
          </p:cNvPr>
          <p:cNvSpPr txBox="1"/>
          <p:nvPr/>
        </p:nvSpPr>
        <p:spPr>
          <a:xfrm>
            <a:off x="250383" y="825183"/>
            <a:ext cx="40625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/>
              <a:t>Click “Activity Log” in the right-side navigation panel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4D13A96-55AC-033A-E2FA-4534D92A42BE}"/>
              </a:ext>
            </a:extLst>
          </p:cNvPr>
          <p:cNvSpPr/>
          <p:nvPr/>
        </p:nvSpPr>
        <p:spPr>
          <a:xfrm>
            <a:off x="2436637" y="3018835"/>
            <a:ext cx="479880" cy="168291"/>
          </a:xfrm>
          <a:prstGeom prst="ellipse">
            <a:avLst/>
          </a:prstGeom>
          <a:solidFill>
            <a:srgbClr val="E71224">
              <a:alpha val="5000"/>
            </a:srgbClr>
          </a:solidFill>
          <a:ln w="36000">
            <a:solidFill>
              <a:srgbClr val="E712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E3430AB-2F9F-5143-FDCB-FDB12880D6AC}"/>
              </a:ext>
            </a:extLst>
          </p:cNvPr>
          <p:cNvSpPr txBox="1"/>
          <p:nvPr/>
        </p:nvSpPr>
        <p:spPr>
          <a:xfrm>
            <a:off x="5556826" y="1019301"/>
            <a:ext cx="186814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chemeClr val="bg1"/>
                </a:solidFill>
                <a:highlight>
                  <a:srgbClr val="072344"/>
                </a:highlight>
              </a:rPr>
              <a:t>Click “Service Log”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147380BA-1EE2-7B6F-ED00-8B6AE14AC481}"/>
              </a:ext>
            </a:extLst>
          </p:cNvPr>
          <p:cNvCxnSpPr>
            <a:cxnSpLocks/>
          </p:cNvCxnSpPr>
          <p:nvPr/>
        </p:nvCxnSpPr>
        <p:spPr>
          <a:xfrm flipV="1">
            <a:off x="7043514" y="1206561"/>
            <a:ext cx="257150" cy="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FEBE0C18-CAC4-35FD-E5AF-415C75410FE1}"/>
              </a:ext>
            </a:extLst>
          </p:cNvPr>
          <p:cNvSpPr txBox="1"/>
          <p:nvPr/>
        </p:nvSpPr>
        <p:spPr>
          <a:xfrm>
            <a:off x="5388563" y="1019300"/>
            <a:ext cx="3365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chemeClr val="bg1"/>
                </a:solidFill>
                <a:highlight>
                  <a:srgbClr val="072344"/>
                </a:highlight>
              </a:rPr>
              <a:t>2. </a:t>
            </a: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B9B7F5A5-F536-17DB-78EC-8FBA11CE9D44}"/>
              </a:ext>
            </a:extLst>
          </p:cNvPr>
          <p:cNvCxnSpPr>
            <a:cxnSpLocks/>
          </p:cNvCxnSpPr>
          <p:nvPr/>
        </p:nvCxnSpPr>
        <p:spPr>
          <a:xfrm>
            <a:off x="366493" y="772575"/>
            <a:ext cx="84110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76CA5B18-2213-FB2D-2A7A-5A8A2D066B4B}"/>
              </a:ext>
            </a:extLst>
          </p:cNvPr>
          <p:cNvSpPr txBox="1"/>
          <p:nvPr/>
        </p:nvSpPr>
        <p:spPr>
          <a:xfrm>
            <a:off x="4019270" y="3102743"/>
            <a:ext cx="45803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 sz="1400"/>
              <a:t>Click “Order Official Service Transcript™” or “Print”</a:t>
            </a:r>
          </a:p>
        </p:txBody>
      </p:sp>
      <p:cxnSp>
        <p:nvCxnSpPr>
          <p:cNvPr id="75" name="Curved Connector 74">
            <a:extLst>
              <a:ext uri="{FF2B5EF4-FFF2-40B4-BE49-F238E27FC236}">
                <a16:creationId xmlns:a16="http://schemas.microsoft.com/office/drawing/2014/main" id="{5AFF7D1F-E524-469B-0B15-10A6A23C29E4}"/>
              </a:ext>
            </a:extLst>
          </p:cNvPr>
          <p:cNvCxnSpPr>
            <a:cxnSpLocks/>
          </p:cNvCxnSpPr>
          <p:nvPr/>
        </p:nvCxnSpPr>
        <p:spPr>
          <a:xfrm>
            <a:off x="8200692" y="3186963"/>
            <a:ext cx="150717" cy="162480"/>
          </a:xfrm>
          <a:prstGeom prst="curvedConnector2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F807A4E-32DB-B503-8B93-45E1ED416583}"/>
              </a:ext>
            </a:extLst>
          </p:cNvPr>
          <p:cNvCxnSpPr/>
          <p:nvPr/>
        </p:nvCxnSpPr>
        <p:spPr>
          <a:xfrm>
            <a:off x="2402022" y="1209789"/>
            <a:ext cx="9772" cy="181981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9DBE20EA-4BF7-DFF2-4C4A-293929447E84}"/>
              </a:ext>
            </a:extLst>
          </p:cNvPr>
          <p:cNvSpPr/>
          <p:nvPr/>
        </p:nvSpPr>
        <p:spPr>
          <a:xfrm>
            <a:off x="7167266" y="3440983"/>
            <a:ext cx="1617351" cy="2955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739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35A4EE3-1CD2-4281-D5DD-F93079D9A9E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1626" t="82385"/>
          <a:stretch>
            <a:fillRect/>
          </a:stretch>
        </p:blipFill>
        <p:spPr>
          <a:xfrm rot="5400000">
            <a:off x="4349505" y="4173742"/>
            <a:ext cx="624934" cy="13145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97CC84-966E-2541-AB19-610C12705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US" b="1"/>
              <a:t>Download the x2VOL mobile app!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668266-3538-5D4A-B636-D123704CAF82}"/>
              </a:ext>
            </a:extLst>
          </p:cNvPr>
          <p:cNvSpPr txBox="1"/>
          <p:nvPr/>
        </p:nvSpPr>
        <p:spPr>
          <a:xfrm>
            <a:off x="432486" y="1495168"/>
            <a:ext cx="296562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2400" i="1"/>
              <a:t>Try our iOS and Android mobile app to log your hours! Currently available for students, it can be found in the Apple App Store or Google Play Store.</a:t>
            </a:r>
            <a:endParaRPr lang="en-US" sz="2000" i="1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CA3D89F-D410-583A-3618-9F2E9E7932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5127" y="4441043"/>
            <a:ext cx="893741" cy="89374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1DB69B-C2C4-D633-B8C9-A33DEDA3ED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3850" y="-176093"/>
            <a:ext cx="6432550" cy="64325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1883892-A707-BEC4-6EDE-66AC0EA770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1405" y="1353551"/>
            <a:ext cx="3373261" cy="3373261"/>
          </a:xfrm>
          <a:prstGeom prst="rect">
            <a:avLst/>
          </a:prstGeom>
        </p:spPr>
      </p:pic>
      <p:pic>
        <p:nvPicPr>
          <p:cNvPr id="3" name="Picture 2" descr="A logo of a company&#10;&#10;AI-generated content may be incorrect.">
            <a:extLst>
              <a:ext uri="{FF2B5EF4-FFF2-40B4-BE49-F238E27FC236}">
                <a16:creationId xmlns:a16="http://schemas.microsoft.com/office/drawing/2014/main" id="{E6B7B770-0E1F-1E17-8CD9-3AC63BFB455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583" b="3333"/>
          <a:stretch>
            <a:fillRect/>
          </a:stretch>
        </p:blipFill>
        <p:spPr>
          <a:xfrm>
            <a:off x="7420822" y="3586163"/>
            <a:ext cx="1239802" cy="2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761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B7E5C93A-008B-68A3-7F10-0DADC510FB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1626" t="82385"/>
          <a:stretch>
            <a:fillRect/>
          </a:stretch>
        </p:blipFill>
        <p:spPr>
          <a:xfrm rot="5400000">
            <a:off x="4356640" y="4416638"/>
            <a:ext cx="430716" cy="9060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97CC84-966E-2541-AB19-610C12705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US" b="1"/>
              <a:t>iOS Screens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D066AC-A646-610D-55CA-420C33E2AB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2826" y="1286335"/>
            <a:ext cx="2033575" cy="40671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0A2C990-18D7-610B-0146-4A9C9ADBAD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8058" y="1295494"/>
            <a:ext cx="2024417" cy="40488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C709E3-78D8-AF21-F14D-6FDA480EA6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9138" y="1268016"/>
            <a:ext cx="2042735" cy="40854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5FD59A-7C42-EA1B-D005-AD4638EA47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55212" y="1286335"/>
            <a:ext cx="2033575" cy="40671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4B927B5-F185-72B1-9719-11615B82C9D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50087" b="51899"/>
          <a:stretch>
            <a:fillRect/>
          </a:stretch>
        </p:blipFill>
        <p:spPr>
          <a:xfrm rot="16200000">
            <a:off x="943086" y="3116763"/>
            <a:ext cx="279133" cy="146989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6FC158E-C5AA-9DA6-AE50-9E58DC16BEC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b="6819"/>
          <a:stretch>
            <a:fillRect/>
          </a:stretch>
        </p:blipFill>
        <p:spPr>
          <a:xfrm>
            <a:off x="565607" y="3712143"/>
            <a:ext cx="677450" cy="25551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5BB8362-B3FD-F10B-1AF2-F270D041A2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2793" y="3712142"/>
            <a:ext cx="304131" cy="279134"/>
          </a:xfrm>
          <a:prstGeom prst="rect">
            <a:avLst/>
          </a:prstGeom>
        </p:spPr>
      </p:pic>
      <p:pic>
        <p:nvPicPr>
          <p:cNvPr id="3" name="Picture 2" descr="A blue and white background&#10;&#10;AI-generated content may be incorrect.">
            <a:extLst>
              <a:ext uri="{FF2B5EF4-FFF2-40B4-BE49-F238E27FC236}">
                <a16:creationId xmlns:a16="http://schemas.microsoft.com/office/drawing/2014/main" id="{37459A41-B316-9E86-257D-D53EE7B12412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r="-826" b="5882"/>
          <a:stretch>
            <a:fillRect/>
          </a:stretch>
        </p:blipFill>
        <p:spPr>
          <a:xfrm flipV="1">
            <a:off x="4479322" y="2912669"/>
            <a:ext cx="552450" cy="857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06E10A5-59E0-4B3E-E42B-BBC2024EC5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flipV="1">
            <a:off x="2170795" y="3569579"/>
            <a:ext cx="1285807" cy="14016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A44499-1431-CEF1-92D9-2A4DBF4EDE9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71005" y="2672284"/>
            <a:ext cx="939151" cy="992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57E12A-E344-D099-CD9F-3A858152BA7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429671" y="3060105"/>
            <a:ext cx="1295101" cy="10936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CC60BD1-E046-092A-AFB0-AC5ACFD9CAC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1127250" y="1111500"/>
            <a:ext cx="4414500" cy="4419000"/>
          </a:xfrm>
          <a:prstGeom prst="rect">
            <a:avLst/>
          </a:prstGeom>
        </p:spPr>
      </p:pic>
      <p:pic>
        <p:nvPicPr>
          <p:cNvPr id="18" name="Picture 17" descr="A logo of a company&#10;&#10;AI-generated content may be incorrect.">
            <a:extLst>
              <a:ext uri="{FF2B5EF4-FFF2-40B4-BE49-F238E27FC236}">
                <a16:creationId xmlns:a16="http://schemas.microsoft.com/office/drawing/2014/main" id="{A88254E2-5EA9-15D7-254D-49A87E142475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3583" b="3333"/>
          <a:stretch>
            <a:fillRect/>
          </a:stretch>
        </p:blipFill>
        <p:spPr>
          <a:xfrm>
            <a:off x="458027" y="3742856"/>
            <a:ext cx="1239802" cy="2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75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C7B9C9F-3736-FD40-8339-E998F440B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589" y="254422"/>
            <a:ext cx="7886700" cy="994172"/>
          </a:xfrm>
        </p:spPr>
        <p:txBody>
          <a:bodyPr>
            <a:normAutofit/>
          </a:bodyPr>
          <a:lstStyle/>
          <a:p>
            <a:r>
              <a:rPr lang="en-US" sz="3600" b="1">
                <a:latin typeface="Avenir Book" panose="02000503020000020003" pitchFamily="2" charset="0"/>
              </a:rPr>
              <a:t>Need Help?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7A77DB-875A-2B4C-AB55-6DFE55BDB830}"/>
              </a:ext>
            </a:extLst>
          </p:cNvPr>
          <p:cNvSpPr txBox="1"/>
          <p:nvPr/>
        </p:nvSpPr>
        <p:spPr>
          <a:xfrm>
            <a:off x="1003373" y="2655964"/>
            <a:ext cx="27935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err="1"/>
              <a:t>Support@intellivol.com</a:t>
            </a:r>
            <a:endParaRPr lang="en-US" sz="2000"/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B329FD70-F4D8-5442-9635-4A266E8BB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87" y="2562190"/>
            <a:ext cx="525786" cy="525786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64CA83D8-7C32-2048-A3B3-6518AE73B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589" y="3144025"/>
            <a:ext cx="454485" cy="45448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4FB4D10-1A46-3442-ACF4-DFC71EB260F4}"/>
              </a:ext>
            </a:extLst>
          </p:cNvPr>
          <p:cNvSpPr txBox="1"/>
          <p:nvPr/>
        </p:nvSpPr>
        <p:spPr>
          <a:xfrm>
            <a:off x="1003373" y="3227748"/>
            <a:ext cx="27064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866.906.6400</a:t>
            </a:r>
          </a:p>
        </p:txBody>
      </p:sp>
      <p:pic>
        <p:nvPicPr>
          <p:cNvPr id="14" name="Picture 13" descr="A picture containing drawing&#10;&#10;Description automatically generated">
            <a:extLst>
              <a:ext uri="{FF2B5EF4-FFF2-40B4-BE49-F238E27FC236}">
                <a16:creationId xmlns:a16="http://schemas.microsoft.com/office/drawing/2014/main" id="{6ACF0A90-CC8F-2745-9F3D-1D08D7330C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237" y="3701939"/>
            <a:ext cx="454485" cy="45448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8958875-F30F-8144-A52D-BDAEE1709628}"/>
              </a:ext>
            </a:extLst>
          </p:cNvPr>
          <p:cNvSpPr txBox="1"/>
          <p:nvPr/>
        </p:nvSpPr>
        <p:spPr>
          <a:xfrm>
            <a:off x="1003374" y="3775292"/>
            <a:ext cx="26368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/>
              <a:t>x2VOL.com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A3DCDA8-A9DB-BB4A-9C5D-DC2E4E03184D}"/>
              </a:ext>
            </a:extLst>
          </p:cNvPr>
          <p:cNvSpPr txBox="1"/>
          <p:nvPr/>
        </p:nvSpPr>
        <p:spPr>
          <a:xfrm>
            <a:off x="477587" y="1997096"/>
            <a:ext cx="2793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Contact us: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BB6A05-7229-6DD6-D127-CE35707B5B0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1626" t="82385"/>
          <a:stretch>
            <a:fillRect/>
          </a:stretch>
        </p:blipFill>
        <p:spPr>
          <a:xfrm rot="5400000">
            <a:off x="4349505" y="4173742"/>
            <a:ext cx="624934" cy="13145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CE0F6FF-BB2A-464C-8498-F76DDB0D94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25127" y="4441043"/>
            <a:ext cx="893741" cy="89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946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4B4E8-8A4B-E748-BA05-16DA51875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US" sz="3300" b="1"/>
              <a:t>First time login: www.x2VOL.com</a:t>
            </a:r>
          </a:p>
        </p:txBody>
      </p:sp>
      <p:pic>
        <p:nvPicPr>
          <p:cNvPr id="7" name="Content Placeholder 6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19A7C948-F410-7940-A469-4BB9A644EF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8650" y="1601081"/>
            <a:ext cx="7886700" cy="2799779"/>
          </a:xfr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9830C40-47C0-9C07-2747-001B700760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1626" t="82385"/>
          <a:stretch>
            <a:fillRect/>
          </a:stretch>
        </p:blipFill>
        <p:spPr>
          <a:xfrm rot="5400000">
            <a:off x="4349505" y="4173742"/>
            <a:ext cx="624934" cy="131458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2E6441-DD1E-A429-3F0B-23E745FC4C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5127" y="4441043"/>
            <a:ext cx="893741" cy="89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045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4D4645-AF31-066B-585C-817D9528C4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1626" t="82385"/>
          <a:stretch>
            <a:fillRect/>
          </a:stretch>
        </p:blipFill>
        <p:spPr>
          <a:xfrm rot="5400000">
            <a:off x="4349505" y="4173742"/>
            <a:ext cx="624934" cy="13145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74B4E8-8A4B-E748-BA05-16DA51875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>
                <a:latin typeface="Avenir Book" panose="02000503020000020003" pitchFamily="2" charset="0"/>
              </a:rPr>
              <a:t>Complete Registration</a:t>
            </a:r>
          </a:p>
        </p:txBody>
      </p:sp>
      <p:sp>
        <p:nvSpPr>
          <p:cNvPr id="8" name="Down Arrow 7">
            <a:extLst>
              <a:ext uri="{FF2B5EF4-FFF2-40B4-BE49-F238E27FC236}">
                <a16:creationId xmlns:a16="http://schemas.microsoft.com/office/drawing/2014/main" id="{31B08396-2D7A-E64A-A424-9BE3F8C5E7FD}"/>
              </a:ext>
            </a:extLst>
          </p:cNvPr>
          <p:cNvSpPr/>
          <p:nvPr/>
        </p:nvSpPr>
        <p:spPr>
          <a:xfrm>
            <a:off x="6487885" y="2638697"/>
            <a:ext cx="722812" cy="132370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A screenshot of a web page&#10;&#10;Description automatically generated">
            <a:extLst>
              <a:ext uri="{FF2B5EF4-FFF2-40B4-BE49-F238E27FC236}">
                <a16:creationId xmlns:a16="http://schemas.microsoft.com/office/drawing/2014/main" id="{49C05781-9F66-FEAA-9C44-99E9D7E2C0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77513" y="1370013"/>
            <a:ext cx="6788973" cy="3262312"/>
          </a:xfr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21BA54C2-CEB4-57C0-9DAF-61FB1EDCB888}"/>
              </a:ext>
            </a:extLst>
          </p:cNvPr>
          <p:cNvSpPr/>
          <p:nvPr/>
        </p:nvSpPr>
        <p:spPr>
          <a:xfrm>
            <a:off x="3780262" y="2638697"/>
            <a:ext cx="1583473" cy="82296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EA5866-17D4-FC68-608B-880694130B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5127" y="4441043"/>
            <a:ext cx="893741" cy="89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589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BF8476-F91D-660A-B0C8-06FFF0A9C6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1626" t="82385"/>
          <a:stretch>
            <a:fillRect/>
          </a:stretch>
        </p:blipFill>
        <p:spPr>
          <a:xfrm rot="5400000">
            <a:off x="4349505" y="4173742"/>
            <a:ext cx="624934" cy="13145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9BF9B1-DAD0-9B40-AB42-E9702E74A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724" y="273844"/>
            <a:ext cx="8736567" cy="994172"/>
          </a:xfrm>
        </p:spPr>
        <p:txBody>
          <a:bodyPr anchor="ctr">
            <a:noAutofit/>
          </a:bodyPr>
          <a:lstStyle/>
          <a:p>
            <a:pPr algn="ctr"/>
            <a:r>
              <a:rPr lang="en-US" sz="3000" b="1">
                <a:latin typeface="Avenir Book" panose="02000503020000020003" pitchFamily="2" charset="0"/>
              </a:rPr>
              <a:t>Find your School and Complete Account Lookup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83DF1B-D9DC-304D-8EA2-CCD31E9B72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93969" y="4590277"/>
            <a:ext cx="3868340" cy="279379"/>
          </a:xfrm>
        </p:spPr>
        <p:txBody>
          <a:bodyPr anchor="b">
            <a:normAutofit/>
          </a:bodyPr>
          <a:lstStyle/>
          <a:p>
            <a:pPr marL="0" indent="0">
              <a:buNone/>
            </a:pPr>
            <a:r>
              <a:rPr lang="en-US" sz="1200" i="1"/>
              <a:t>*The site will prompt you on which to enter.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85E109-37D7-EA48-9594-78B66DE2FD8B}"/>
              </a:ext>
            </a:extLst>
          </p:cNvPr>
          <p:cNvSpPr txBox="1"/>
          <p:nvPr/>
        </p:nvSpPr>
        <p:spPr>
          <a:xfrm>
            <a:off x="629841" y="1279088"/>
            <a:ext cx="37571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Enter your school's name, city or zip code and click “Search”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Select your school from dropdown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7D280C-CA5A-AF4B-B0EF-22D6FBD0E8FD}"/>
              </a:ext>
            </a:extLst>
          </p:cNvPr>
          <p:cNvSpPr txBox="1"/>
          <p:nvPr/>
        </p:nvSpPr>
        <p:spPr>
          <a:xfrm>
            <a:off x="4757029" y="1279088"/>
            <a:ext cx="369068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Enter your Last name and Student ID or Email</a:t>
            </a:r>
            <a:r>
              <a:rPr lang="en-US" sz="1600">
                <a:solidFill>
                  <a:srgbClr val="7CBE31"/>
                </a:solidFill>
              </a:rPr>
              <a:t>* </a:t>
            </a:r>
            <a:r>
              <a:rPr lang="en-US" sz="1600">
                <a:solidFill>
                  <a:schemeClr val="bg1"/>
                </a:solidFill>
              </a:rPr>
              <a:t>and click “Search”</a:t>
            </a:r>
            <a:endParaRPr lang="en-US" sz="1600"/>
          </a:p>
          <a:p>
            <a:endParaRPr lang="en-US"/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02456DF-B15E-1149-A2BE-B42E6AB5C8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8626" y="2128140"/>
            <a:ext cx="3757128" cy="2373315"/>
          </a:xfrm>
          <a:prstGeom prst="rect">
            <a:avLst/>
          </a:prstGeom>
        </p:spPr>
      </p:pic>
      <p:pic>
        <p:nvPicPr>
          <p:cNvPr id="18" name="Picture 1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26B1C3C6-C3E8-DE4D-B98A-94B4392C3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836" y="2128141"/>
            <a:ext cx="3869540" cy="235967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1FB6AD-7DCB-8605-39E4-912CC2B149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5127" y="4441043"/>
            <a:ext cx="893741" cy="89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684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BF9B1-DAD0-9B40-AB42-E9702E74A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US" b="1"/>
              <a:t>Complete Your Profile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2833A5-BF50-794A-91DE-8F1333FE2BE7}"/>
              </a:ext>
            </a:extLst>
          </p:cNvPr>
          <p:cNvSpPr txBox="1"/>
          <p:nvPr/>
        </p:nvSpPr>
        <p:spPr>
          <a:xfrm>
            <a:off x="3857897" y="1602377"/>
            <a:ext cx="14369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/>
              <a:t>Set a password here. It can be used with the mobile app too. </a:t>
            </a:r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379D4D11-E378-E94F-BE7D-7C9D9A08EEEA}"/>
              </a:ext>
            </a:extLst>
          </p:cNvPr>
          <p:cNvSpPr/>
          <p:nvPr/>
        </p:nvSpPr>
        <p:spPr>
          <a:xfrm>
            <a:off x="4887360" y="1950720"/>
            <a:ext cx="452845" cy="2351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2482C04-E836-4A4B-BFA4-FCA080921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956" y="1409679"/>
            <a:ext cx="6644081" cy="31088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B257673-7D40-5CBB-EE40-811B8B43B0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1626" t="82385"/>
          <a:stretch>
            <a:fillRect/>
          </a:stretch>
        </p:blipFill>
        <p:spPr>
          <a:xfrm rot="5400000">
            <a:off x="4349505" y="4173742"/>
            <a:ext cx="624934" cy="13145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FD2667-E59A-53A1-E886-561EEFBBA8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5127" y="4441043"/>
            <a:ext cx="893741" cy="89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134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2558237-9A95-20F4-BBA1-0E10A42901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1626" t="82385"/>
          <a:stretch>
            <a:fillRect/>
          </a:stretch>
        </p:blipFill>
        <p:spPr>
          <a:xfrm rot="5400000">
            <a:off x="4349505" y="4173742"/>
            <a:ext cx="624934" cy="1314586"/>
          </a:xfrm>
          <a:prstGeom prst="rect">
            <a:avLst/>
          </a:prstGeom>
        </p:spPr>
      </p:pic>
      <p:pic>
        <p:nvPicPr>
          <p:cNvPr id="9" name="Content Placeholder 8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0145E16E-37EC-CB46-98C9-FF363DA367B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54552" y="1369219"/>
            <a:ext cx="4186205" cy="3181516"/>
          </a:xfrm>
        </p:spPr>
      </p:pic>
      <p:pic>
        <p:nvPicPr>
          <p:cNvPr id="11" name="Content Placeholder 10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91EFB58F-1697-DE4F-B1F7-2FF914437A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703245" y="1369219"/>
            <a:ext cx="4119387" cy="3181516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9E0C3E6-8C68-7947-B82A-225A79B8BA3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510565"/>
            <a:ext cx="3138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latin typeface="Avenir Book" panose="02000503020000020003" pitchFamily="2" charset="0"/>
              </a:rPr>
              <a:t>Create a Password for your Account</a:t>
            </a:r>
            <a:r>
              <a:rPr lang="en-US" sz="2000">
                <a:solidFill>
                  <a:srgbClr val="7CBE31"/>
                </a:solidFill>
                <a:latin typeface="Avenir Book" panose="02000503020000020003" pitchFamily="2" charset="0"/>
              </a:rPr>
              <a:t>*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F57922-6F22-414E-9035-B6A891A82147}"/>
              </a:ext>
            </a:extLst>
          </p:cNvPr>
          <p:cNvSpPr txBox="1"/>
          <p:nvPr/>
        </p:nvSpPr>
        <p:spPr>
          <a:xfrm>
            <a:off x="4629150" y="455202"/>
            <a:ext cx="4305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latin typeface="Avenir Book" panose="02000503020000020003" pitchFamily="2" charset="0"/>
              </a:rPr>
              <a:t>Select/Confirm your Group and Complete Registration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ACC4A7-A61B-7644-8565-E1CBF06D2F84}"/>
              </a:ext>
            </a:extLst>
          </p:cNvPr>
          <p:cNvSpPr txBox="1"/>
          <p:nvPr/>
        </p:nvSpPr>
        <p:spPr>
          <a:xfrm>
            <a:off x="464277" y="4632935"/>
            <a:ext cx="268913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rgbClr val="7CBE31"/>
                </a:solidFill>
              </a:rPr>
              <a:t>*Password will work for the mobile app.</a:t>
            </a:r>
          </a:p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C089BF-B45B-0948-D42B-E87C03043E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5127" y="4441043"/>
            <a:ext cx="893741" cy="89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127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C57FD92-8992-B253-0381-C99EC6114C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1626" t="82385"/>
          <a:stretch>
            <a:fillRect/>
          </a:stretch>
        </p:blipFill>
        <p:spPr>
          <a:xfrm rot="5400000">
            <a:off x="4349505" y="4173742"/>
            <a:ext cx="624934" cy="13145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97CC84-966E-2541-AB19-610C12705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US" b="1"/>
              <a:t>View your Dashboard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0A64901-52E3-484A-7977-E5D81CD3A6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5127" y="4441043"/>
            <a:ext cx="893741" cy="8937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1D049BD-6CCC-734D-38F6-E055ACE79D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3525" y="1360791"/>
            <a:ext cx="6132153" cy="331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752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CB8BE6-B1C0-76B1-F7AA-30F48FC227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994"/>
          <a:stretch>
            <a:fillRect/>
          </a:stretch>
        </p:blipFill>
        <p:spPr>
          <a:xfrm>
            <a:off x="3378941" y="1711201"/>
            <a:ext cx="5552310" cy="281510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2CCB2FB-9C52-9C00-2442-7B169EAC6CE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757" t="137" r="12371" b="26337"/>
          <a:stretch>
            <a:fillRect/>
          </a:stretch>
        </p:blipFill>
        <p:spPr>
          <a:xfrm>
            <a:off x="68446" y="2033357"/>
            <a:ext cx="2999227" cy="22350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C6D1281-4954-CD1E-3CC6-BDF155BD12F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1626" t="82385"/>
          <a:stretch>
            <a:fillRect/>
          </a:stretch>
        </p:blipFill>
        <p:spPr>
          <a:xfrm rot="5400000">
            <a:off x="4349505" y="4173742"/>
            <a:ext cx="624934" cy="13145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97CC84-966E-2541-AB19-610C12705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US" b="1"/>
              <a:t>Join Groups and Goals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6946426-76D3-FF58-1CC2-68301329A5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5127" y="4441043"/>
            <a:ext cx="893741" cy="893741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06F590EF-5D08-D6FA-3A3F-E0A1D8E910A1}"/>
              </a:ext>
            </a:extLst>
          </p:cNvPr>
          <p:cNvSpPr/>
          <p:nvPr/>
        </p:nvSpPr>
        <p:spPr>
          <a:xfrm>
            <a:off x="1548469" y="2921384"/>
            <a:ext cx="737404" cy="305048"/>
          </a:xfrm>
          <a:prstGeom prst="ellipse">
            <a:avLst/>
          </a:prstGeom>
          <a:solidFill>
            <a:srgbClr val="E71224">
              <a:alpha val="5000"/>
            </a:srgbClr>
          </a:solidFill>
          <a:ln w="36000">
            <a:solidFill>
              <a:srgbClr val="E712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DF60BDE-498F-46B8-CEDB-9F30A17367C4}"/>
              </a:ext>
            </a:extLst>
          </p:cNvPr>
          <p:cNvCxnSpPr>
            <a:cxnSpLocks/>
          </p:cNvCxnSpPr>
          <p:nvPr/>
        </p:nvCxnSpPr>
        <p:spPr>
          <a:xfrm>
            <a:off x="2012925" y="1899609"/>
            <a:ext cx="0" cy="96724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C0EC9A5-123D-E2EE-8EE3-C2D4B56B911E}"/>
              </a:ext>
            </a:extLst>
          </p:cNvPr>
          <p:cNvSpPr txBox="1"/>
          <p:nvPr/>
        </p:nvSpPr>
        <p:spPr>
          <a:xfrm>
            <a:off x="135173" y="1313551"/>
            <a:ext cx="31566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/>
              <a:t>Click “Groups &amp; Goals” near the top of your Dashboard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B6EE91C-6C86-4C84-A971-BF01A44A50DA}"/>
              </a:ext>
            </a:extLst>
          </p:cNvPr>
          <p:cNvSpPr txBox="1"/>
          <p:nvPr/>
        </p:nvSpPr>
        <p:spPr>
          <a:xfrm>
            <a:off x="3493260" y="1283394"/>
            <a:ext cx="53204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US" sz="1600"/>
              <a:t>On the next screen, you can manage your Groups &amp; Goals 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DD737B2-C2EF-6392-8A1E-6B05C654B09F}"/>
              </a:ext>
            </a:extLst>
          </p:cNvPr>
          <p:cNvSpPr/>
          <p:nvPr/>
        </p:nvSpPr>
        <p:spPr>
          <a:xfrm>
            <a:off x="6700709" y="2999326"/>
            <a:ext cx="652462" cy="959797"/>
          </a:xfrm>
          <a:prstGeom prst="rect">
            <a:avLst/>
          </a:prstGeom>
          <a:solidFill>
            <a:srgbClr val="FF0000">
              <a:alpha val="0"/>
            </a:srgb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2A11F58-7F4D-3305-E192-2D7044AAD68B}"/>
              </a:ext>
            </a:extLst>
          </p:cNvPr>
          <p:cNvCxnSpPr>
            <a:cxnSpLocks/>
          </p:cNvCxnSpPr>
          <p:nvPr/>
        </p:nvCxnSpPr>
        <p:spPr>
          <a:xfrm>
            <a:off x="7353171" y="1589314"/>
            <a:ext cx="0" cy="1368070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124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>
            <a:extLst>
              <a:ext uri="{FF2B5EF4-FFF2-40B4-BE49-F238E27FC236}">
                <a16:creationId xmlns:a16="http://schemas.microsoft.com/office/drawing/2014/main" id="{AF4A5E32-F39A-84F5-6723-6342523819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1626" t="82385"/>
          <a:stretch>
            <a:fillRect/>
          </a:stretch>
        </p:blipFill>
        <p:spPr>
          <a:xfrm rot="5400000">
            <a:off x="6769607" y="-420017"/>
            <a:ext cx="111686" cy="34119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99D2524-718A-E462-BB75-0A71026D90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70881"/>
          <a:stretch>
            <a:fillRect/>
          </a:stretch>
        </p:blipFill>
        <p:spPr>
          <a:xfrm>
            <a:off x="141832" y="914438"/>
            <a:ext cx="5385449" cy="862894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F1C52136-25E4-9D66-EF9F-730CA711D3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1626" t="82385"/>
          <a:stretch>
            <a:fillRect/>
          </a:stretch>
        </p:blipFill>
        <p:spPr>
          <a:xfrm rot="5400000">
            <a:off x="4349505" y="4173742"/>
            <a:ext cx="624934" cy="131458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D97CC84-966E-2541-AB19-610C12705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939" y="7231"/>
            <a:ext cx="7886700" cy="994172"/>
          </a:xfrm>
        </p:spPr>
        <p:txBody>
          <a:bodyPr anchor="ctr">
            <a:normAutofit/>
          </a:bodyPr>
          <a:lstStyle/>
          <a:p>
            <a:r>
              <a:rPr lang="en-US" sz="2800" b="1"/>
              <a:t>Find Opportunities and Sign Up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B17E585-B07B-11AC-1070-37FB0C610039}"/>
              </a:ext>
            </a:extLst>
          </p:cNvPr>
          <p:cNvSpPr/>
          <p:nvPr/>
        </p:nvSpPr>
        <p:spPr>
          <a:xfrm>
            <a:off x="2834136" y="1303704"/>
            <a:ext cx="472779" cy="453696"/>
          </a:xfrm>
          <a:prstGeom prst="ellipse">
            <a:avLst/>
          </a:prstGeom>
          <a:solidFill>
            <a:srgbClr val="E71224">
              <a:alpha val="5000"/>
            </a:srgbClr>
          </a:solidFill>
          <a:ln w="36000">
            <a:solidFill>
              <a:srgbClr val="E712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AC3743-3A5A-23DB-F226-904151F2EEC4}"/>
              </a:ext>
            </a:extLst>
          </p:cNvPr>
          <p:cNvSpPr txBox="1"/>
          <p:nvPr/>
        </p:nvSpPr>
        <p:spPr>
          <a:xfrm>
            <a:off x="5757885" y="1309538"/>
            <a:ext cx="32583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/>
              <a:t>Click “Opportunities” Button at the top of your Dashboard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5C0FE25-9B91-A63D-84A7-C4FE65B961AB}"/>
              </a:ext>
            </a:extLst>
          </p:cNvPr>
          <p:cNvSpPr txBox="1"/>
          <p:nvPr/>
        </p:nvSpPr>
        <p:spPr>
          <a:xfrm>
            <a:off x="521537" y="1876574"/>
            <a:ext cx="34949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US"/>
              <a:t>In the list, find an Opportunity &amp; click “View Details”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EE9289E-B720-D030-1724-71A168450BC9}"/>
              </a:ext>
            </a:extLst>
          </p:cNvPr>
          <p:cNvSpPr txBox="1"/>
          <p:nvPr/>
        </p:nvSpPr>
        <p:spPr>
          <a:xfrm>
            <a:off x="4976656" y="4118891"/>
            <a:ext cx="38002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US"/>
              <a:t>To sign up for an opportunity, click the “+ Add to My Sign-Ups” button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FE97309-3CE9-B633-71F7-DC6183B56402}"/>
              </a:ext>
            </a:extLst>
          </p:cNvPr>
          <p:cNvCxnSpPr>
            <a:cxnSpLocks/>
          </p:cNvCxnSpPr>
          <p:nvPr/>
        </p:nvCxnSpPr>
        <p:spPr>
          <a:xfrm flipH="1">
            <a:off x="3403072" y="1470010"/>
            <a:ext cx="235617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1E045339-C897-03B7-7F9F-20713753EEA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21" t="29647" r="26866" b="40"/>
          <a:stretch>
            <a:fillRect/>
          </a:stretch>
        </p:blipFill>
        <p:spPr>
          <a:xfrm>
            <a:off x="5089986" y="1955856"/>
            <a:ext cx="3923312" cy="2046341"/>
          </a:xfrm>
          <a:prstGeom prst="rect">
            <a:avLst/>
          </a:prstGeom>
        </p:spPr>
      </p:pic>
      <p:pic>
        <p:nvPicPr>
          <p:cNvPr id="7" name="Picture 6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292E45F-E8BA-F2CB-77AD-D113CD4BE4C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8214" t="52435" r="30435" b="6017"/>
          <a:stretch>
            <a:fillRect/>
          </a:stretch>
        </p:blipFill>
        <p:spPr>
          <a:xfrm>
            <a:off x="5315248" y="2610787"/>
            <a:ext cx="1147290" cy="1209170"/>
          </a:xfrm>
          <a:prstGeom prst="rect">
            <a:avLst/>
          </a:prstGeom>
        </p:spPr>
      </p:pic>
      <p:cxnSp>
        <p:nvCxnSpPr>
          <p:cNvPr id="34" name="Elbow Connector 33">
            <a:extLst>
              <a:ext uri="{FF2B5EF4-FFF2-40B4-BE49-F238E27FC236}">
                <a16:creationId xmlns:a16="http://schemas.microsoft.com/office/drawing/2014/main" id="{02575859-1E04-5B1F-50A4-5BF474C4B074}"/>
              </a:ext>
            </a:extLst>
          </p:cNvPr>
          <p:cNvCxnSpPr>
            <a:cxnSpLocks/>
          </p:cNvCxnSpPr>
          <p:nvPr/>
        </p:nvCxnSpPr>
        <p:spPr>
          <a:xfrm>
            <a:off x="3921760" y="2075525"/>
            <a:ext cx="1611092" cy="1576958"/>
          </a:xfrm>
          <a:prstGeom prst="bent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7A87B50C-388B-2182-733E-A8DAC804F796}"/>
              </a:ext>
            </a:extLst>
          </p:cNvPr>
          <p:cNvCxnSpPr>
            <a:cxnSpLocks/>
          </p:cNvCxnSpPr>
          <p:nvPr/>
        </p:nvCxnSpPr>
        <p:spPr>
          <a:xfrm>
            <a:off x="366493" y="788774"/>
            <a:ext cx="841101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975E15E-22C6-ECA6-A7A0-21AC0E580A7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28" t="51745" r="74301" b="6019"/>
          <a:stretch>
            <a:fillRect/>
          </a:stretch>
        </p:blipFill>
        <p:spPr>
          <a:xfrm>
            <a:off x="7691934" y="2601039"/>
            <a:ext cx="1148376" cy="12291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BCE8484-C061-BFDA-41E6-43067ACBDD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832" y="2523502"/>
            <a:ext cx="4509427" cy="2445070"/>
          </a:xfrm>
          <a:prstGeom prst="rect">
            <a:avLst/>
          </a:prstGeom>
        </p:spPr>
      </p:pic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449525EC-C3FF-F284-4FC9-DC5CA7053ABA}"/>
              </a:ext>
            </a:extLst>
          </p:cNvPr>
          <p:cNvCxnSpPr>
            <a:cxnSpLocks/>
          </p:cNvCxnSpPr>
          <p:nvPr/>
        </p:nvCxnSpPr>
        <p:spPr>
          <a:xfrm flipH="1">
            <a:off x="2791537" y="4293239"/>
            <a:ext cx="2085263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81745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FFFFFF"/>
      </a:dk1>
      <a:lt1>
        <a:sysClr val="window" lastClr="FFFFFF"/>
      </a:lt1>
      <a:dk2>
        <a:srgbClr val="17406D"/>
      </a:dk2>
      <a:lt2>
        <a:srgbClr val="DBEFF9"/>
      </a:lt2>
      <a:accent1>
        <a:srgbClr val="8DC63F"/>
      </a:accent1>
      <a:accent2>
        <a:srgbClr val="072344"/>
      </a:accent2>
      <a:accent3>
        <a:srgbClr val="26AAE1"/>
      </a:accent3>
      <a:accent4>
        <a:srgbClr val="00384A"/>
      </a:accent4>
      <a:accent5>
        <a:srgbClr val="8DC63F"/>
      </a:accent5>
      <a:accent6>
        <a:srgbClr val="8DC63F"/>
      </a:accent6>
      <a:hlink>
        <a:srgbClr val="26AAE1"/>
      </a:hlink>
      <a:folHlink>
        <a:srgbClr val="26AAE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D452E6E9-D6C2-CF45-B67A-4E20B3AB753D}" vid="{A7DAB289-5E6D-324A-84E0-F8608F9C0A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9012BB4645164382F654C4D7C43E28" ma:contentTypeVersion="13" ma:contentTypeDescription="Create a new document." ma:contentTypeScope="" ma:versionID="9781024ca43d91a2e43777da5d63844f">
  <xsd:schema xmlns:xsd="http://www.w3.org/2001/XMLSchema" xmlns:xs="http://www.w3.org/2001/XMLSchema" xmlns:p="http://schemas.microsoft.com/office/2006/metadata/properties" xmlns:ns2="22075987-5dbf-4c5b-968c-af08c5aacdfb" xmlns:ns3="67976442-4f29-4f52-a308-a39cd389d5b3" targetNamespace="http://schemas.microsoft.com/office/2006/metadata/properties" ma:root="true" ma:fieldsID="eececf3bf6c7c1c0ad09c264ac31bb94" ns2:_="" ns3:_="">
    <xsd:import namespace="22075987-5dbf-4c5b-968c-af08c5aacdfb"/>
    <xsd:import namespace="67976442-4f29-4f52-a308-a39cd389d5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075987-5dbf-4c5b-968c-af08c5aacd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260bcba5-f989-4249-8536-871f638661e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976442-4f29-4f52-a308-a39cd389d5b3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213ac572-4497-4051-b523-278268e01e21}" ma:internalName="TaxCatchAll" ma:showField="CatchAllData" ma:web="67976442-4f29-4f52-a308-a39cd389d5b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7976442-4f29-4f52-a308-a39cd389d5b3" xsi:nil="true"/>
    <lcf76f155ced4ddcb4097134ff3c332f xmlns="22075987-5dbf-4c5b-968c-af08c5aacdfb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E36E6FC-6C73-4839-97F0-B9EF80B64254}">
  <ds:schemaRefs>
    <ds:schemaRef ds:uri="22075987-5dbf-4c5b-968c-af08c5aacdfb"/>
    <ds:schemaRef ds:uri="67976442-4f29-4f52-a308-a39cd389d5b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9A9497BE-2241-4554-959E-053F77CE9C28}">
  <ds:schemaRefs>
    <ds:schemaRef ds:uri="22075987-5dbf-4c5b-968c-af08c5aacdfb"/>
    <ds:schemaRef ds:uri="67976442-4f29-4f52-a308-a39cd389d5b3"/>
    <ds:schemaRef ds:uri="8175e6d4-741a-4a22-ad04-460bb883575f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4042066-8FA1-43C8-BC0A-299118E7CD5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17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x2VOL.com</vt:lpstr>
      <vt:lpstr>First time login: www.x2VOL.com</vt:lpstr>
      <vt:lpstr>Complete Registration</vt:lpstr>
      <vt:lpstr>Find your School and Complete Account Lookup</vt:lpstr>
      <vt:lpstr>Complete Your Profile</vt:lpstr>
      <vt:lpstr>Create a Password for your Account*</vt:lpstr>
      <vt:lpstr>View your Dashboard</vt:lpstr>
      <vt:lpstr>Join Groups and Goals</vt:lpstr>
      <vt:lpstr>Find Opportunities and Sign Up</vt:lpstr>
      <vt:lpstr>Log Hours and Experiences</vt:lpstr>
      <vt:lpstr>Log the details</vt:lpstr>
      <vt:lpstr>Log the details</vt:lpstr>
      <vt:lpstr>Log the details</vt:lpstr>
      <vt:lpstr>Print your Activity Log &amp; Order an Official Service Transcript™</vt:lpstr>
      <vt:lpstr>Download the x2VOL mobile app!</vt:lpstr>
      <vt:lpstr>iOS Screens</vt:lpstr>
      <vt:lpstr>Need Help?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x2VOL.com</dc:title>
  <dc:creator>Nicole Darling</dc:creator>
  <cp:revision>113</cp:revision>
  <dcterms:created xsi:type="dcterms:W3CDTF">2021-01-19T21:22:32Z</dcterms:created>
  <dcterms:modified xsi:type="dcterms:W3CDTF">2026-07-23T14:12:00Z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0x0101005C9012BB4645164382F654C4D7C43E28</vt:lpwstr>
  </property>
  <property fmtid="{D5CDD505-2E9C-101B-9397-08002B2CF9AE}" pid="3" name="MediaServiceImageTags">
    <vt:lpwstr/>
  </property>
</Properties>
</file>