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4"/>
  </p:sldMasterIdLst>
  <p:notesMasterIdLst>
    <p:notesMasterId r:id="rId19"/>
  </p:notesMasterIdLst>
  <p:sldIdLst>
    <p:sldId id="260" r:id="rId5"/>
    <p:sldId id="270" r:id="rId6"/>
    <p:sldId id="256" r:id="rId7"/>
    <p:sldId id="266" r:id="rId8"/>
    <p:sldId id="279" r:id="rId9"/>
    <p:sldId id="278" r:id="rId10"/>
    <p:sldId id="280" r:id="rId11"/>
    <p:sldId id="290" r:id="rId12"/>
    <p:sldId id="291" r:id="rId13"/>
    <p:sldId id="285" r:id="rId14"/>
    <p:sldId id="286" r:id="rId15"/>
    <p:sldId id="294" r:id="rId16"/>
    <p:sldId id="283" r:id="rId17"/>
    <p:sldId id="296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344"/>
    <a:srgbClr val="000000"/>
    <a:srgbClr val="7CBE31"/>
    <a:srgbClr val="239ADB"/>
    <a:srgbClr val="04428B"/>
    <a:srgbClr val="7489FF"/>
    <a:srgbClr val="1686C6"/>
    <a:srgbClr val="CC5443"/>
    <a:srgbClr val="348524"/>
    <a:srgbClr val="AC8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E4D176-6311-ADB2-2A7D-868C06FE39A2}" v="14" dt="2026-07-22T22:52:05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C0E81-DAE7-3D47-9D85-7DE990EC1E2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B8680-755F-2349-874A-D7A59446F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02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B8680-755F-2349-874A-D7A59446FD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88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1DBACD0-6630-40CA-9F80-A85D4D2E0ED2}"/>
              </a:ext>
            </a:extLst>
          </p:cNvPr>
          <p:cNvSpPr/>
          <p:nvPr userDrawn="1"/>
        </p:nvSpPr>
        <p:spPr>
          <a:xfrm>
            <a:off x="3255569" y="1260872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EC422F-AA7A-4B65-B503-C3EF58DF20CC}"/>
              </a:ext>
            </a:extLst>
          </p:cNvPr>
          <p:cNvSpPr/>
          <p:nvPr userDrawn="1"/>
        </p:nvSpPr>
        <p:spPr>
          <a:xfrm>
            <a:off x="6235145" y="1260872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F6DFA7-1BC2-403E-AED4-2BAC1112DCC0}"/>
              </a:ext>
            </a:extLst>
          </p:cNvPr>
          <p:cNvSpPr/>
          <p:nvPr userDrawn="1"/>
        </p:nvSpPr>
        <p:spPr>
          <a:xfrm>
            <a:off x="328998" y="1268016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>
            <a:normAutofit/>
          </a:bodyPr>
          <a:lstStyle>
            <a:lvl1pPr algn="ctr">
              <a:defRPr sz="36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9001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9001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0F7ECEC-8ADA-463C-99D1-D0018CD07C6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5148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AA1986D-39FD-467C-85F4-DD263CD24CD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282074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23BFDE6-2329-4719-8592-0C0B3F8C48E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82073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6F8B706-0F6A-463B-8BD1-796DAE65500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235148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FC8356-5F24-421A-8A44-C754A807FCDD}"/>
              </a:ext>
            </a:extLst>
          </p:cNvPr>
          <p:cNvCxnSpPr/>
          <p:nvPr userDrawn="1"/>
        </p:nvCxnSpPr>
        <p:spPr>
          <a:xfrm>
            <a:off x="390939" y="1159565"/>
            <a:ext cx="8309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40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D208A4-34D0-3844-8227-BE5DF3610C2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5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D208A4-34D0-3844-8227-BE5DF3610C2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05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F557DC-EBEB-4A81-BC2C-9EE894BA7ECB}"/>
              </a:ext>
            </a:extLst>
          </p:cNvPr>
          <p:cNvCxnSpPr>
            <a:cxnSpLocks/>
          </p:cNvCxnSpPr>
          <p:nvPr userDrawn="1"/>
        </p:nvCxnSpPr>
        <p:spPr>
          <a:xfrm>
            <a:off x="2686050" y="1428768"/>
            <a:ext cx="0" cy="3064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6A546A-B440-6846-99C9-E4331DE2FAF4}"/>
              </a:ext>
            </a:extLst>
          </p:cNvPr>
          <p:cNvCxnSpPr>
            <a:cxnSpLocks/>
          </p:cNvCxnSpPr>
          <p:nvPr userDrawn="1"/>
        </p:nvCxnSpPr>
        <p:spPr>
          <a:xfrm>
            <a:off x="6457950" y="1411352"/>
            <a:ext cx="0" cy="3082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C0366EE-5FC2-4C49-B32B-EA8C7C166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78048"/>
            <a:ext cx="7886700" cy="994172"/>
          </a:xfrm>
        </p:spPr>
        <p:txBody>
          <a:bodyPr>
            <a:normAutofit/>
          </a:bodyPr>
          <a:lstStyle>
            <a:lvl1pPr algn="ctr">
              <a:defRPr sz="3600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421F9D-2A5D-4C4A-9A6E-D32558774554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77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844A01-9203-7843-ACF5-402F5ED6A617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88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536" y="2661799"/>
            <a:ext cx="7886700" cy="994172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A8476-E2FA-434F-B041-A703AE97A985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9304CE4-9A45-4908-A4F2-60CB237D3380}"/>
              </a:ext>
            </a:extLst>
          </p:cNvPr>
          <p:cNvCxnSpPr/>
          <p:nvPr userDrawn="1"/>
        </p:nvCxnSpPr>
        <p:spPr>
          <a:xfrm>
            <a:off x="841513" y="3491948"/>
            <a:ext cx="69441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58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>
                <a:solidFill>
                  <a:srgbClr val="92D0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92D050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8995-5FD6-F149-B242-93236158E6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470813-78D0-44A5-A62D-6AD000A3E6E7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37341A-9AF7-4D99-BB04-D996F4797021}"/>
              </a:ext>
            </a:extLst>
          </p:cNvPr>
          <p:cNvCxnSpPr/>
          <p:nvPr userDrawn="1"/>
        </p:nvCxnSpPr>
        <p:spPr>
          <a:xfrm>
            <a:off x="3664226" y="342900"/>
            <a:ext cx="0" cy="4058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88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>
                <a:solidFill>
                  <a:srgbClr val="92D0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92D050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EF57C1-8FD4-49C8-85FB-DC6E9235FF3F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ECE58-A5BC-4868-81CF-85676E7C8877}"/>
              </a:ext>
            </a:extLst>
          </p:cNvPr>
          <p:cNvCxnSpPr/>
          <p:nvPr userDrawn="1"/>
        </p:nvCxnSpPr>
        <p:spPr>
          <a:xfrm>
            <a:off x="3690730" y="342900"/>
            <a:ext cx="0" cy="4058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2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8995-5FD6-F149-B242-93236158E6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101D16-7980-456D-833B-83F04FBDC2E3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6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92D05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841808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EFA9BF-2839-4530-A6A2-E7174A588615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F84D58-9299-4A41-84BC-4B27A3133357}"/>
              </a:ext>
            </a:extLst>
          </p:cNvPr>
          <p:cNvCxnSpPr/>
          <p:nvPr userDrawn="1"/>
        </p:nvCxnSpPr>
        <p:spPr>
          <a:xfrm>
            <a:off x="563217" y="1268016"/>
            <a:ext cx="79521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31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86060"/>
            <a:ext cx="7886700" cy="2139553"/>
          </a:xfrm>
        </p:spPr>
        <p:txBody>
          <a:bodyPr anchor="b"/>
          <a:lstStyle>
            <a:lvl1pPr>
              <a:defRPr sz="4500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87952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92D05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11C99-391A-47F4-B82C-9D2AEFB11414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C5C2AD-C43F-4567-ACA1-3BD9FFB59C15}"/>
              </a:ext>
            </a:extLst>
          </p:cNvPr>
          <p:cNvCxnSpPr/>
          <p:nvPr userDrawn="1"/>
        </p:nvCxnSpPr>
        <p:spPr>
          <a:xfrm>
            <a:off x="576470" y="2825613"/>
            <a:ext cx="7938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8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CBE3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CBE3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570004-C316-4F91-9B29-D45E77616B02}"/>
              </a:ext>
            </a:extLst>
          </p:cNvPr>
          <p:cNvSpPr/>
          <p:nvPr userDrawn="1"/>
        </p:nvSpPr>
        <p:spPr>
          <a:xfrm>
            <a:off x="-10048" y="-10048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969A60-46A0-49D0-A782-1260C31AFA0F}"/>
              </a:ext>
            </a:extLst>
          </p:cNvPr>
          <p:cNvCxnSpPr/>
          <p:nvPr userDrawn="1"/>
        </p:nvCxnSpPr>
        <p:spPr>
          <a:xfrm>
            <a:off x="628650" y="1268016"/>
            <a:ext cx="7886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7D14DE-964F-4217-8389-F2526603E51A}"/>
              </a:ext>
            </a:extLst>
          </p:cNvPr>
          <p:cNvCxnSpPr>
            <a:cxnSpLocks/>
            <a:stCxn id="2" idx="2"/>
          </p:cNvCxnSpPr>
          <p:nvPr userDrawn="1"/>
        </p:nvCxnSpPr>
        <p:spPr>
          <a:xfrm>
            <a:off x="4572000" y="1268016"/>
            <a:ext cx="0" cy="2903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50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F557DC-EBEB-4A81-BC2C-9EE894BA7ECB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260872"/>
            <a:ext cx="0" cy="2910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5096D5-C38D-4F0F-967C-6B83CC236DC6}"/>
              </a:ext>
            </a:extLst>
          </p:cNvPr>
          <p:cNvCxnSpPr/>
          <p:nvPr userDrawn="1"/>
        </p:nvCxnSpPr>
        <p:spPr>
          <a:xfrm>
            <a:off x="629842" y="1260872"/>
            <a:ext cx="7885508" cy="7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7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92BA89-B4F6-4A49-95A2-1172D7C16E8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3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rgbClr val="072344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x2VOL Logo.png">
            <a:extLst>
              <a:ext uri="{FF2B5EF4-FFF2-40B4-BE49-F238E27FC236}">
                <a16:creationId xmlns:a16="http://schemas.microsoft.com/office/drawing/2014/main" id="{5315DC5D-BED7-42A2-A3B6-7B655089983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088296" y="4649607"/>
            <a:ext cx="833666" cy="3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2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0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54" r:id="rId8"/>
    <p:sldLayoutId id="2147483755" r:id="rId9"/>
    <p:sldLayoutId id="2147483756" r:id="rId10"/>
    <p:sldLayoutId id="2147483757" r:id="rId11"/>
    <p:sldLayoutId id="2147483753" r:id="rId12"/>
    <p:sldLayoutId id="2147483747" r:id="rId13"/>
    <p:sldLayoutId id="2147483752" r:id="rId14"/>
    <p:sldLayoutId id="214748374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x2vol.com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giving a high five&#10;&#10;AI-generated content may be incorrect.">
            <a:extLst>
              <a:ext uri="{FF2B5EF4-FFF2-40B4-BE49-F238E27FC236}">
                <a16:creationId xmlns:a16="http://schemas.microsoft.com/office/drawing/2014/main" id="{30CB3985-583B-9106-237A-A151374B3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73F4C5-B53E-4ED9-BA2F-BEC50255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536" y="2598001"/>
            <a:ext cx="7886700" cy="994172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Avenir Book" panose="02000503020000020003" pitchFamily="2" charset="0"/>
              </a:rPr>
              <a:t>x2VOL.com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5549AB-E20B-CA4B-B05F-27561A4FEDED}"/>
              </a:ext>
            </a:extLst>
          </p:cNvPr>
          <p:cNvSpPr txBox="1"/>
          <p:nvPr/>
        </p:nvSpPr>
        <p:spPr>
          <a:xfrm>
            <a:off x="766535" y="3592174"/>
            <a:ext cx="4608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venir Book" panose="02000503020000020003" pitchFamily="2" charset="0"/>
              </a:rPr>
              <a:t>Student Registration and Training Guide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770832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7" y="1495168"/>
            <a:ext cx="24223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11"/>
            </a:pPr>
            <a:r>
              <a:rPr lang="en-US" sz="2000"/>
              <a:t>Select the goal or category this activity belongs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endParaRPr lang="en-US"/>
          </a:p>
          <a:p>
            <a:endParaRPr lang="en-US"/>
          </a:p>
          <a:p>
            <a:pPr marL="457200" indent="-457200">
              <a:buFont typeface="+mj-lt"/>
              <a:buAutoNum type="arabicPeriod" startAt="12"/>
            </a:pPr>
            <a:r>
              <a:rPr lang="en-US" sz="2000"/>
              <a:t>Review your submission and check the honor statement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C81759-CC42-EFFA-2B4A-CC72007D8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02" t="69819" r="27983" b="-4837"/>
          <a:stretch>
            <a:fillRect/>
          </a:stretch>
        </p:blipFill>
        <p:spPr>
          <a:xfrm>
            <a:off x="5684535" y="3748035"/>
            <a:ext cx="3386180" cy="11216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5697F0-AADA-44B2-B9FD-989DBA791C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82" t="30398" r="34878"/>
          <a:stretch>
            <a:fillRect/>
          </a:stretch>
        </p:blipFill>
        <p:spPr>
          <a:xfrm>
            <a:off x="2854795" y="3275289"/>
            <a:ext cx="2664856" cy="183541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259566E-ED08-73B3-83EB-857E38C94491}"/>
              </a:ext>
            </a:extLst>
          </p:cNvPr>
          <p:cNvCxnSpPr>
            <a:cxnSpLocks/>
          </p:cNvCxnSpPr>
          <p:nvPr/>
        </p:nvCxnSpPr>
        <p:spPr>
          <a:xfrm>
            <a:off x="3559090" y="4954588"/>
            <a:ext cx="152408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88E9AB-DFE9-4B0A-A107-0ABDC38C9672}"/>
              </a:ext>
            </a:extLst>
          </p:cNvPr>
          <p:cNvCxnSpPr>
            <a:cxnSpLocks/>
          </p:cNvCxnSpPr>
          <p:nvPr/>
        </p:nvCxnSpPr>
        <p:spPr>
          <a:xfrm>
            <a:off x="3559090" y="4106386"/>
            <a:ext cx="7894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576CB00-E880-762D-F985-E6D2987AAB1E}"/>
              </a:ext>
            </a:extLst>
          </p:cNvPr>
          <p:cNvCxnSpPr>
            <a:cxnSpLocks/>
          </p:cNvCxnSpPr>
          <p:nvPr/>
        </p:nvCxnSpPr>
        <p:spPr>
          <a:xfrm>
            <a:off x="3559090" y="4468479"/>
            <a:ext cx="2600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B22632-A66C-96E1-3129-ED130B78A952}"/>
              </a:ext>
            </a:extLst>
          </p:cNvPr>
          <p:cNvCxnSpPr>
            <a:cxnSpLocks/>
          </p:cNvCxnSpPr>
          <p:nvPr/>
        </p:nvCxnSpPr>
        <p:spPr>
          <a:xfrm>
            <a:off x="3559090" y="4581486"/>
            <a:ext cx="3947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6A83BB-4C46-82A5-F030-D4276EF94B7A}"/>
              </a:ext>
            </a:extLst>
          </p:cNvPr>
          <p:cNvCxnSpPr>
            <a:cxnSpLocks/>
          </p:cNvCxnSpPr>
          <p:nvPr/>
        </p:nvCxnSpPr>
        <p:spPr>
          <a:xfrm>
            <a:off x="3559090" y="5005388"/>
            <a:ext cx="1228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27">
            <a:extLst>
              <a:ext uri="{FF2B5EF4-FFF2-40B4-BE49-F238E27FC236}">
                <a16:creationId xmlns:a16="http://schemas.microsoft.com/office/drawing/2014/main" id="{4F80987E-7758-24EC-2B37-58A730B1D4DC}"/>
              </a:ext>
            </a:extLst>
          </p:cNvPr>
          <p:cNvSpPr/>
          <p:nvPr/>
        </p:nvSpPr>
        <p:spPr>
          <a:xfrm rot="16200000">
            <a:off x="5608497" y="3748692"/>
            <a:ext cx="166519" cy="29628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F53C5A3-EE25-90A6-0091-760A20207FEF}"/>
              </a:ext>
            </a:extLst>
          </p:cNvPr>
          <p:cNvSpPr/>
          <p:nvPr/>
        </p:nvSpPr>
        <p:spPr>
          <a:xfrm>
            <a:off x="5863862" y="3813573"/>
            <a:ext cx="116956" cy="166520"/>
          </a:xfrm>
          <a:prstGeom prst="ellipse">
            <a:avLst/>
          </a:prstGeom>
          <a:solidFill>
            <a:srgbClr val="E71224">
              <a:alpha val="5000"/>
            </a:srgbClr>
          </a:solidFill>
          <a:ln w="1905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30819BD-AEC4-F249-B245-E590597B13C4}"/>
              </a:ext>
            </a:extLst>
          </p:cNvPr>
          <p:cNvSpPr/>
          <p:nvPr/>
        </p:nvSpPr>
        <p:spPr>
          <a:xfrm>
            <a:off x="2411883" y="3666353"/>
            <a:ext cx="686917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4D3CB5-F7D8-03D6-2EF7-42D64313D5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03" b="9226"/>
          <a:stretch>
            <a:fillRect/>
          </a:stretch>
        </p:blipFill>
        <p:spPr>
          <a:xfrm>
            <a:off x="2853328" y="1312978"/>
            <a:ext cx="5827621" cy="1889795"/>
          </a:xfrm>
          <a:prstGeom prst="rect">
            <a:avLst/>
          </a:prstGeom>
        </p:spPr>
      </p:pic>
      <p:sp>
        <p:nvSpPr>
          <p:cNvPr id="29" name="Right Arrow 28">
            <a:extLst>
              <a:ext uri="{FF2B5EF4-FFF2-40B4-BE49-F238E27FC236}">
                <a16:creationId xmlns:a16="http://schemas.microsoft.com/office/drawing/2014/main" id="{9839743E-696D-1949-25C5-53E766B69F76}"/>
              </a:ext>
            </a:extLst>
          </p:cNvPr>
          <p:cNvSpPr/>
          <p:nvPr/>
        </p:nvSpPr>
        <p:spPr>
          <a:xfrm>
            <a:off x="2755341" y="2196113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8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83AB66-1C9A-22BE-AEAB-E7A621C88F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530" r="26120" b="22125"/>
          <a:stretch>
            <a:fillRect/>
          </a:stretch>
        </p:blipFill>
        <p:spPr>
          <a:xfrm>
            <a:off x="4016375" y="3371925"/>
            <a:ext cx="4947883" cy="1721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D37AD6-66C6-5E6C-E52E-8DD4AE8212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603" r="-65" b="4608"/>
          <a:stretch>
            <a:fillRect/>
          </a:stretch>
        </p:blipFill>
        <p:spPr>
          <a:xfrm>
            <a:off x="179377" y="1598570"/>
            <a:ext cx="3719573" cy="294428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42BE4D89-95DF-312B-C6EA-DAAC4F7220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626" t="82385"/>
          <a:stretch>
            <a:fillRect/>
          </a:stretch>
        </p:blipFill>
        <p:spPr>
          <a:xfrm rot="5400000">
            <a:off x="2391916" y="-758814"/>
            <a:ext cx="272742" cy="3935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61D1B5-1162-FE24-9606-86E75EF18C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8" t="30777" r="25910" b="9647"/>
          <a:stretch>
            <a:fillRect/>
          </a:stretch>
        </p:blipFill>
        <p:spPr>
          <a:xfrm>
            <a:off x="4018152" y="999298"/>
            <a:ext cx="4945737" cy="21095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23" y="34642"/>
            <a:ext cx="8627110" cy="994172"/>
          </a:xfrm>
        </p:spPr>
        <p:txBody>
          <a:bodyPr anchor="ctr">
            <a:normAutofit/>
          </a:bodyPr>
          <a:lstStyle/>
          <a:p>
            <a:r>
              <a:rPr lang="en-US" sz="2400" b="1"/>
              <a:t>Print your Activity Log &amp; Order an Official Service Transcript</a:t>
            </a:r>
            <a:r>
              <a:rPr lang="en-US" sz="2400" b="0"/>
              <a:t>™</a:t>
            </a:r>
            <a:endParaRPr lang="en-US" sz="2400" b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A22766-D014-4E39-9B68-F554907E354C}"/>
              </a:ext>
            </a:extLst>
          </p:cNvPr>
          <p:cNvSpPr/>
          <p:nvPr/>
        </p:nvSpPr>
        <p:spPr>
          <a:xfrm>
            <a:off x="7405360" y="1110253"/>
            <a:ext cx="603551" cy="231388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D932AA3-0AB5-696C-9A67-88AEC5EE459E}"/>
              </a:ext>
            </a:extLst>
          </p:cNvPr>
          <p:cNvSpPr txBox="1"/>
          <p:nvPr/>
        </p:nvSpPr>
        <p:spPr>
          <a:xfrm>
            <a:off x="250383" y="825183"/>
            <a:ext cx="4062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/>
              <a:t>Click “Activity Log” in the right-side navigation panel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4D13A96-55AC-033A-E2FA-4534D92A42BE}"/>
              </a:ext>
            </a:extLst>
          </p:cNvPr>
          <p:cNvSpPr/>
          <p:nvPr/>
        </p:nvSpPr>
        <p:spPr>
          <a:xfrm>
            <a:off x="2436637" y="3018835"/>
            <a:ext cx="479880" cy="168291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3430AB-2F9F-5143-FDCB-FDB12880D6AC}"/>
              </a:ext>
            </a:extLst>
          </p:cNvPr>
          <p:cNvSpPr txBox="1"/>
          <p:nvPr/>
        </p:nvSpPr>
        <p:spPr>
          <a:xfrm>
            <a:off x="5556826" y="1019301"/>
            <a:ext cx="1868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highlight>
                  <a:srgbClr val="072344"/>
                </a:highlight>
              </a:rPr>
              <a:t>Click “Service Log”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147380BA-1EE2-7B6F-ED00-8B6AE14AC481}"/>
              </a:ext>
            </a:extLst>
          </p:cNvPr>
          <p:cNvCxnSpPr>
            <a:cxnSpLocks/>
          </p:cNvCxnSpPr>
          <p:nvPr/>
        </p:nvCxnSpPr>
        <p:spPr>
          <a:xfrm flipV="1">
            <a:off x="7043514" y="1206561"/>
            <a:ext cx="25715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FEBE0C18-CAC4-35FD-E5AF-415C75410FE1}"/>
              </a:ext>
            </a:extLst>
          </p:cNvPr>
          <p:cNvSpPr txBox="1"/>
          <p:nvPr/>
        </p:nvSpPr>
        <p:spPr>
          <a:xfrm>
            <a:off x="5388563" y="1019300"/>
            <a:ext cx="3365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highlight>
                  <a:srgbClr val="072344"/>
                </a:highlight>
              </a:rPr>
              <a:t>2.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9B7F5A5-F536-17DB-78EC-8FBA11CE9D44}"/>
              </a:ext>
            </a:extLst>
          </p:cNvPr>
          <p:cNvCxnSpPr>
            <a:cxnSpLocks/>
          </p:cNvCxnSpPr>
          <p:nvPr/>
        </p:nvCxnSpPr>
        <p:spPr>
          <a:xfrm>
            <a:off x="366493" y="772575"/>
            <a:ext cx="84110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6CA5B18-2213-FB2D-2A7A-5A8A2D066B4B}"/>
              </a:ext>
            </a:extLst>
          </p:cNvPr>
          <p:cNvSpPr txBox="1"/>
          <p:nvPr/>
        </p:nvSpPr>
        <p:spPr>
          <a:xfrm>
            <a:off x="4019270" y="3102743"/>
            <a:ext cx="45803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400"/>
              <a:t>Click “Order Official Service Transcript™” or “Print”</a:t>
            </a:r>
          </a:p>
        </p:txBody>
      </p:sp>
      <p:cxnSp>
        <p:nvCxnSpPr>
          <p:cNvPr id="75" name="Curved Connector 74">
            <a:extLst>
              <a:ext uri="{FF2B5EF4-FFF2-40B4-BE49-F238E27FC236}">
                <a16:creationId xmlns:a16="http://schemas.microsoft.com/office/drawing/2014/main" id="{5AFF7D1F-E524-469B-0B15-10A6A23C29E4}"/>
              </a:ext>
            </a:extLst>
          </p:cNvPr>
          <p:cNvCxnSpPr>
            <a:cxnSpLocks/>
          </p:cNvCxnSpPr>
          <p:nvPr/>
        </p:nvCxnSpPr>
        <p:spPr>
          <a:xfrm>
            <a:off x="8200692" y="3186963"/>
            <a:ext cx="150717" cy="16248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F807A4E-32DB-B503-8B93-45E1ED416583}"/>
              </a:ext>
            </a:extLst>
          </p:cNvPr>
          <p:cNvCxnSpPr/>
          <p:nvPr/>
        </p:nvCxnSpPr>
        <p:spPr>
          <a:xfrm>
            <a:off x="2402022" y="1209789"/>
            <a:ext cx="9772" cy="181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BE20EA-4BF7-DFF2-4C4A-293929447E84}"/>
              </a:ext>
            </a:extLst>
          </p:cNvPr>
          <p:cNvSpPr/>
          <p:nvPr/>
        </p:nvSpPr>
        <p:spPr>
          <a:xfrm>
            <a:off x="7167266" y="3440983"/>
            <a:ext cx="1617351" cy="295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39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35A4EE3-1CD2-4281-D5DD-F93079D9A9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Download the x2VOL mobile app!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29656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i="1"/>
              <a:t>Try our iOS and Android mobile app to log your hours! Currently available for students, it can be found in the Apple App Store or Google Play Store.</a:t>
            </a:r>
            <a:endParaRPr lang="en-US" sz="2000" i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1DB69B-C2C4-D633-B8C9-A33DEDA3E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50" y="-176093"/>
            <a:ext cx="6432550" cy="6432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883892-A707-BEC4-6EDE-66AC0EA77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405" y="1353551"/>
            <a:ext cx="3373261" cy="33732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A3D89F-D410-583A-3618-9F2E9E793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pic>
        <p:nvPicPr>
          <p:cNvPr id="3" name="Picture 2" descr="A logo of a company&#10;&#10;AI-generated content may be incorrect.">
            <a:extLst>
              <a:ext uri="{FF2B5EF4-FFF2-40B4-BE49-F238E27FC236}">
                <a16:creationId xmlns:a16="http://schemas.microsoft.com/office/drawing/2014/main" id="{7B9EFFAE-59DD-A819-2F50-5E528A8F081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83" r="-213" b="1667"/>
          <a:stretch>
            <a:fillRect/>
          </a:stretch>
        </p:blipFill>
        <p:spPr>
          <a:xfrm>
            <a:off x="7411146" y="3594609"/>
            <a:ext cx="1236695" cy="24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58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7E5C93A-008B-68A3-7F10-0DADC510FB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56640" y="4416638"/>
            <a:ext cx="430716" cy="906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iOS Screens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D066AC-A646-610D-55CA-420C33E2A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826" y="1286335"/>
            <a:ext cx="2033575" cy="4067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A2C990-18D7-610B-0146-4A9C9ADBA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058" y="1295494"/>
            <a:ext cx="2024417" cy="40488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C709E3-78D8-AF21-F14D-6FDA480EA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9138" y="1268016"/>
            <a:ext cx="2042735" cy="40854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5FD59A-7C42-EA1B-D005-AD4638EA47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5212" y="1286335"/>
            <a:ext cx="2033575" cy="4067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B927B5-F185-72B1-9719-11615B82C9D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0087" b="51899"/>
          <a:stretch>
            <a:fillRect/>
          </a:stretch>
        </p:blipFill>
        <p:spPr>
          <a:xfrm rot="16200000">
            <a:off x="943086" y="3116763"/>
            <a:ext cx="279133" cy="14698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FC158E-C5AA-9DA6-AE50-9E58DC16BEC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6819"/>
          <a:stretch>
            <a:fillRect/>
          </a:stretch>
        </p:blipFill>
        <p:spPr>
          <a:xfrm>
            <a:off x="565607" y="3712143"/>
            <a:ext cx="677450" cy="2555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BB8362-B3FD-F10B-1AF2-F270D041A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2793" y="3712142"/>
            <a:ext cx="304131" cy="279134"/>
          </a:xfrm>
          <a:prstGeom prst="rect">
            <a:avLst/>
          </a:prstGeom>
        </p:spPr>
      </p:pic>
      <p:pic>
        <p:nvPicPr>
          <p:cNvPr id="3" name="Picture 2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37459A41-B316-9E86-257D-D53EE7B1241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-826" b="5882"/>
          <a:stretch>
            <a:fillRect/>
          </a:stretch>
        </p:blipFill>
        <p:spPr>
          <a:xfrm flipV="1">
            <a:off x="4479322" y="2912669"/>
            <a:ext cx="552450" cy="85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6E10A5-59E0-4B3E-E42B-BBC2024EC5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2170795" y="3569579"/>
            <a:ext cx="1285807" cy="140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A44499-1431-CEF1-92D9-2A4DBF4EDE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71005" y="2672284"/>
            <a:ext cx="939151" cy="992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57E12A-E344-D099-CD9F-3A858152BA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29671" y="3060105"/>
            <a:ext cx="1295101" cy="1093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C60BD1-E046-092A-AFB0-AC5ACFD9CA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27250" y="1111500"/>
            <a:ext cx="4414500" cy="4419000"/>
          </a:xfrm>
          <a:prstGeom prst="rect">
            <a:avLst/>
          </a:prstGeom>
        </p:spPr>
      </p:pic>
      <p:pic>
        <p:nvPicPr>
          <p:cNvPr id="18" name="Picture 17" descr="A logo of a company&#10;&#10;AI-generated content may be incorrect.">
            <a:extLst>
              <a:ext uri="{FF2B5EF4-FFF2-40B4-BE49-F238E27FC236}">
                <a16:creationId xmlns:a16="http://schemas.microsoft.com/office/drawing/2014/main" id="{A88254E2-5EA9-15D7-254D-49A87E14247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3583" b="3333"/>
          <a:stretch>
            <a:fillRect/>
          </a:stretch>
        </p:blipFill>
        <p:spPr>
          <a:xfrm>
            <a:off x="458027" y="3742856"/>
            <a:ext cx="1239802" cy="2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75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C7B9C9F-3736-FD40-8339-E998F440B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89" y="254422"/>
            <a:ext cx="7886700" cy="994172"/>
          </a:xfrm>
        </p:spPr>
        <p:txBody>
          <a:bodyPr>
            <a:normAutofit/>
          </a:bodyPr>
          <a:lstStyle/>
          <a:p>
            <a:r>
              <a:rPr lang="en-US" sz="3600" b="1">
                <a:latin typeface="Avenir Book" panose="02000503020000020003" pitchFamily="2" charset="0"/>
              </a:rPr>
              <a:t>Need Help?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7A77DB-875A-2B4C-AB55-6DFE55BDB830}"/>
              </a:ext>
            </a:extLst>
          </p:cNvPr>
          <p:cNvSpPr txBox="1"/>
          <p:nvPr/>
        </p:nvSpPr>
        <p:spPr>
          <a:xfrm>
            <a:off x="1003373" y="2655964"/>
            <a:ext cx="2793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/>
              <a:t>Support@intellivol.com</a:t>
            </a:r>
            <a:endParaRPr lang="en-US" sz="200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329FD70-F4D8-5442-9635-4A266E8BB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87" y="2562190"/>
            <a:ext cx="525786" cy="52578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4CA83D8-7C32-2048-A3B3-6518AE73B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89" y="3144025"/>
            <a:ext cx="454485" cy="4544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FB4D10-1A46-3442-ACF4-DFC71EB260F4}"/>
              </a:ext>
            </a:extLst>
          </p:cNvPr>
          <p:cNvSpPr txBox="1"/>
          <p:nvPr/>
        </p:nvSpPr>
        <p:spPr>
          <a:xfrm>
            <a:off x="1003373" y="3227748"/>
            <a:ext cx="2706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866.906.6400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CF0A90-CC8F-2745-9F3D-1D08D7330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37" y="3701939"/>
            <a:ext cx="454485" cy="4544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958875-F30F-8144-A52D-BDAEE1709628}"/>
              </a:ext>
            </a:extLst>
          </p:cNvPr>
          <p:cNvSpPr txBox="1"/>
          <p:nvPr/>
        </p:nvSpPr>
        <p:spPr>
          <a:xfrm>
            <a:off x="1003374" y="3775292"/>
            <a:ext cx="263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x2VOL.com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3DCDA8-A9DB-BB4A-9C5D-DC2E4E03184D}"/>
              </a:ext>
            </a:extLst>
          </p:cNvPr>
          <p:cNvSpPr txBox="1"/>
          <p:nvPr/>
        </p:nvSpPr>
        <p:spPr>
          <a:xfrm>
            <a:off x="477587" y="1997096"/>
            <a:ext cx="2793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Contact us: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BB6A05-7229-6DD6-D127-CE35707B5B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E0F6FF-BB2A-464C-8498-F76DDB0D94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3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4B4E8-8A4B-E748-BA05-16DA5187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 fontScale="90000"/>
          </a:bodyPr>
          <a:lstStyle/>
          <a:p>
            <a:r>
              <a:rPr lang="en-US" sz="3300" b="1"/>
              <a:t>Go to </a:t>
            </a:r>
            <a:r>
              <a:rPr lang="en-US" sz="3300" b="1">
                <a:hlinkClick r:id="rId2"/>
              </a:rPr>
              <a:t>www.x2VOL.com</a:t>
            </a:r>
            <a:r>
              <a:rPr lang="en-US" sz="3300" b="1"/>
              <a:t> and click “LOG IN”</a:t>
            </a:r>
          </a:p>
        </p:txBody>
      </p:sp>
      <p:pic>
        <p:nvPicPr>
          <p:cNvPr id="6" name="Content Placeholder 5" descr="A screenshot of a web page&#10;&#10;Description automatically generated with low confidence">
            <a:extLst>
              <a:ext uri="{FF2B5EF4-FFF2-40B4-BE49-F238E27FC236}">
                <a16:creationId xmlns:a16="http://schemas.microsoft.com/office/drawing/2014/main" id="{DC335B70-4C02-EA8E-B541-08C59E5B6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5607" y="1361624"/>
            <a:ext cx="7032785" cy="3138695"/>
          </a:xfrm>
        </p:spPr>
      </p:pic>
      <p:sp>
        <p:nvSpPr>
          <p:cNvPr id="9" name="Frame 8">
            <a:extLst>
              <a:ext uri="{FF2B5EF4-FFF2-40B4-BE49-F238E27FC236}">
                <a16:creationId xmlns:a16="http://schemas.microsoft.com/office/drawing/2014/main" id="{A797CA5D-3BF8-7ED0-D445-BEF22E1FFBA6}"/>
              </a:ext>
            </a:extLst>
          </p:cNvPr>
          <p:cNvSpPr/>
          <p:nvPr/>
        </p:nvSpPr>
        <p:spPr>
          <a:xfrm>
            <a:off x="5905850" y="1361624"/>
            <a:ext cx="553673" cy="400064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19E2436-3EB0-9131-72B9-7F69A3E78844}"/>
              </a:ext>
            </a:extLst>
          </p:cNvPr>
          <p:cNvCxnSpPr/>
          <p:nvPr/>
        </p:nvCxnSpPr>
        <p:spPr>
          <a:xfrm>
            <a:off x="5150840" y="1551963"/>
            <a:ext cx="63756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50DE1A9-078B-ED63-42BF-0778A9D285B4}"/>
              </a:ext>
            </a:extLst>
          </p:cNvPr>
          <p:cNvGrpSpPr/>
          <p:nvPr/>
        </p:nvGrpSpPr>
        <p:grpSpPr>
          <a:xfrm>
            <a:off x="4031192" y="4387849"/>
            <a:ext cx="1081617" cy="849842"/>
            <a:chOff x="4031192" y="4387849"/>
            <a:chExt cx="1081617" cy="84984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6CE4D8F-86CC-A9E9-FEBD-DE29FF2A6B31}"/>
                </a:ext>
              </a:extLst>
            </p:cNvPr>
            <p:cNvGrpSpPr/>
            <p:nvPr/>
          </p:nvGrpSpPr>
          <p:grpSpPr>
            <a:xfrm>
              <a:off x="4031192" y="4387849"/>
              <a:ext cx="1081617" cy="849842"/>
              <a:chOff x="4031192" y="4387849"/>
              <a:chExt cx="1081617" cy="849842"/>
            </a:xfrm>
          </p:grpSpPr>
          <p:pic>
            <p:nvPicPr>
              <p:cNvPr id="4" name="Picture 3" descr="A blue square with white lines&#10;&#10;AI-generated content may be incorrect.">
                <a:extLst>
                  <a:ext uri="{FF2B5EF4-FFF2-40B4-BE49-F238E27FC236}">
                    <a16:creationId xmlns:a16="http://schemas.microsoft.com/office/drawing/2014/main" id="{99F24816-6930-A1F1-3491-C031CCDE43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31192" y="4570942"/>
                <a:ext cx="1081617" cy="488950"/>
              </a:xfrm>
              <a:prstGeom prst="rect">
                <a:avLst/>
              </a:prstGeom>
            </p:spPr>
          </p:pic>
          <p:pic>
            <p:nvPicPr>
              <p:cNvPr id="5" name="Picture 4" descr="A blue and green text on a black background&#10;&#10;AI-generated content may be incorrect.">
                <a:extLst>
                  <a:ext uri="{FF2B5EF4-FFF2-40B4-BE49-F238E27FC236}">
                    <a16:creationId xmlns:a16="http://schemas.microsoft.com/office/drawing/2014/main" id="{7BE62B1A-3107-70DC-DB44-5CBABDF2F4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53958" y="4387849"/>
                <a:ext cx="836084" cy="84984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1004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A10864-8741-AC20-28BB-FCAE732EB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11" t="754" r="4648" b="29648"/>
          <a:stretch>
            <a:fillRect/>
          </a:stretch>
        </p:blipFill>
        <p:spPr>
          <a:xfrm>
            <a:off x="286982" y="830182"/>
            <a:ext cx="8592770" cy="35956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E37FB4-8842-6373-AB80-B6C424ADF3D8}"/>
              </a:ext>
            </a:extLst>
          </p:cNvPr>
          <p:cNvCxnSpPr/>
          <p:nvPr/>
        </p:nvCxnSpPr>
        <p:spPr>
          <a:xfrm flipH="1">
            <a:off x="4725591" y="2132410"/>
            <a:ext cx="985838" cy="4393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881B23B-9766-FF9E-10FB-C2C574CEA271}"/>
              </a:ext>
            </a:extLst>
          </p:cNvPr>
          <p:cNvSpPr txBox="1"/>
          <p:nvPr/>
        </p:nvSpPr>
        <p:spPr>
          <a:xfrm>
            <a:off x="426543" y="149544"/>
            <a:ext cx="8290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Select your school’s single sign-on option to Log 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62129F-AF82-A840-F51D-7F1F7E41FE8D}"/>
              </a:ext>
            </a:extLst>
          </p:cNvPr>
          <p:cNvCxnSpPr/>
          <p:nvPr/>
        </p:nvCxnSpPr>
        <p:spPr>
          <a:xfrm flipH="1">
            <a:off x="4729018" y="2133600"/>
            <a:ext cx="988291" cy="4381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" name="Picture 9" descr="A blue square with white lines&#10;&#10;AI-generated content may be incorrect.">
            <a:extLst>
              <a:ext uri="{FF2B5EF4-FFF2-40B4-BE49-F238E27FC236}">
                <a16:creationId xmlns:a16="http://schemas.microsoft.com/office/drawing/2014/main" id="{010B5E1B-909D-16D8-09DA-0C28B9C00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192" y="4570942"/>
            <a:ext cx="1081617" cy="488950"/>
          </a:xfrm>
          <a:prstGeom prst="rect">
            <a:avLst/>
          </a:prstGeom>
        </p:spPr>
      </p:pic>
      <p:pic>
        <p:nvPicPr>
          <p:cNvPr id="12" name="Picture 11" descr="A blue and green text on a black background&#10;&#10;AI-generated content may be incorrect.">
            <a:extLst>
              <a:ext uri="{FF2B5EF4-FFF2-40B4-BE49-F238E27FC236}">
                <a16:creationId xmlns:a16="http://schemas.microsoft.com/office/drawing/2014/main" id="{6A94A76B-6B69-8499-BCDD-BC7116717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958" y="4387849"/>
            <a:ext cx="836084" cy="8498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057C0A-4A03-99B1-FAE3-F05ADB55F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2889000" y="3280639"/>
            <a:ext cx="1647000" cy="274222"/>
          </a:xfrm>
          <a:prstGeom prst="rect">
            <a:avLst/>
          </a:prstGeom>
        </p:spPr>
      </p:pic>
      <p:pic>
        <p:nvPicPr>
          <p:cNvPr id="14" name="Picture 13" descr="A close up of a message&#10;&#10;AI-generated content may be incorrect.">
            <a:extLst>
              <a:ext uri="{FF2B5EF4-FFF2-40B4-BE49-F238E27FC236}">
                <a16:creationId xmlns:a16="http://schemas.microsoft.com/office/drawing/2014/main" id="{8AC5F0EF-79AB-EE09-11BE-20FAC327BE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000" y="3006468"/>
            <a:ext cx="1737000" cy="2735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A6B7F4-F3DB-83E6-89B5-D1E4C71E3A58}"/>
              </a:ext>
            </a:extLst>
          </p:cNvPr>
          <p:cNvSpPr/>
          <p:nvPr/>
        </p:nvSpPr>
        <p:spPr>
          <a:xfrm>
            <a:off x="2847311" y="2428614"/>
            <a:ext cx="1733690" cy="850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57FD92-8992-B253-0381-C99EC611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View your Dashboard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A64901-52E3-484A-7977-E5D81CD3A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D049BD-6CCC-734D-38F6-E055ACE79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525" y="1360791"/>
            <a:ext cx="6132153" cy="33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52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CB8BE6-B1C0-76B1-F7AA-30F48FC227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94"/>
          <a:stretch>
            <a:fillRect/>
          </a:stretch>
        </p:blipFill>
        <p:spPr>
          <a:xfrm>
            <a:off x="3378941" y="1711201"/>
            <a:ext cx="5552310" cy="28151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CCB2FB-9C52-9C00-2442-7B169EAC6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57" t="137" r="12371" b="26337"/>
          <a:stretch>
            <a:fillRect/>
          </a:stretch>
        </p:blipFill>
        <p:spPr>
          <a:xfrm>
            <a:off x="68446" y="2033357"/>
            <a:ext cx="2999227" cy="22350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6D1281-4954-CD1E-3CC6-BDF155BD12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Join Groups and Goals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946426-76D3-FF58-1CC2-68301329A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06F590EF-5D08-D6FA-3A3F-E0A1D8E910A1}"/>
              </a:ext>
            </a:extLst>
          </p:cNvPr>
          <p:cNvSpPr/>
          <p:nvPr/>
        </p:nvSpPr>
        <p:spPr>
          <a:xfrm>
            <a:off x="1548469" y="2921384"/>
            <a:ext cx="737404" cy="305048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DF60BDE-498F-46B8-CEDB-9F30A17367C4}"/>
              </a:ext>
            </a:extLst>
          </p:cNvPr>
          <p:cNvCxnSpPr>
            <a:cxnSpLocks/>
          </p:cNvCxnSpPr>
          <p:nvPr/>
        </p:nvCxnSpPr>
        <p:spPr>
          <a:xfrm>
            <a:off x="2012925" y="1899609"/>
            <a:ext cx="0" cy="96724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C0EC9A5-123D-E2EE-8EE3-C2D4B56B911E}"/>
              </a:ext>
            </a:extLst>
          </p:cNvPr>
          <p:cNvSpPr txBox="1"/>
          <p:nvPr/>
        </p:nvSpPr>
        <p:spPr>
          <a:xfrm>
            <a:off x="135173" y="1313551"/>
            <a:ext cx="31566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/>
              <a:t>Click “Groups &amp; Goals” near the top of your Dashboard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6EE91C-6C86-4C84-A971-BF01A44A50DA}"/>
              </a:ext>
            </a:extLst>
          </p:cNvPr>
          <p:cNvSpPr txBox="1"/>
          <p:nvPr/>
        </p:nvSpPr>
        <p:spPr>
          <a:xfrm>
            <a:off x="3493260" y="1283394"/>
            <a:ext cx="5320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1600"/>
              <a:t>On the next screen, you can manage your Groups &amp; Goals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DD737B2-C2EF-6392-8A1E-6B05C654B09F}"/>
              </a:ext>
            </a:extLst>
          </p:cNvPr>
          <p:cNvSpPr/>
          <p:nvPr/>
        </p:nvSpPr>
        <p:spPr>
          <a:xfrm>
            <a:off x="6700709" y="2999326"/>
            <a:ext cx="652462" cy="959797"/>
          </a:xfrm>
          <a:prstGeom prst="rect">
            <a:avLst/>
          </a:prstGeom>
          <a:solidFill>
            <a:srgbClr val="FF0000">
              <a:alpha val="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A11F58-7F4D-3305-E192-2D7044AAD68B}"/>
              </a:ext>
            </a:extLst>
          </p:cNvPr>
          <p:cNvCxnSpPr>
            <a:cxnSpLocks/>
          </p:cNvCxnSpPr>
          <p:nvPr/>
        </p:nvCxnSpPr>
        <p:spPr>
          <a:xfrm>
            <a:off x="7353171" y="1589314"/>
            <a:ext cx="0" cy="13680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2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AF4A5E32-F39A-84F5-6723-63425238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6769607" y="-420017"/>
            <a:ext cx="111686" cy="34119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9D2524-718A-E462-BB75-0A71026D9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881"/>
          <a:stretch>
            <a:fillRect/>
          </a:stretch>
        </p:blipFill>
        <p:spPr>
          <a:xfrm>
            <a:off x="141832" y="914438"/>
            <a:ext cx="5385449" cy="86289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1C52136-25E4-9D66-EF9F-730CA711D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39" y="7231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sz="2800" b="1"/>
              <a:t>Find Opportunities and Sign Up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17E585-B07B-11AC-1070-37FB0C610039}"/>
              </a:ext>
            </a:extLst>
          </p:cNvPr>
          <p:cNvSpPr/>
          <p:nvPr/>
        </p:nvSpPr>
        <p:spPr>
          <a:xfrm>
            <a:off x="2834136" y="1303704"/>
            <a:ext cx="472779" cy="453696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AC3743-3A5A-23DB-F226-904151F2EEC4}"/>
              </a:ext>
            </a:extLst>
          </p:cNvPr>
          <p:cNvSpPr txBox="1"/>
          <p:nvPr/>
        </p:nvSpPr>
        <p:spPr>
          <a:xfrm>
            <a:off x="5757885" y="1309538"/>
            <a:ext cx="32583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Click “Opportunities” Button at the top of your Dashboard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C0FE25-9B91-A63D-84A7-C4FE65B961AB}"/>
              </a:ext>
            </a:extLst>
          </p:cNvPr>
          <p:cNvSpPr txBox="1"/>
          <p:nvPr/>
        </p:nvSpPr>
        <p:spPr>
          <a:xfrm>
            <a:off x="521537" y="1876574"/>
            <a:ext cx="3494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/>
              <a:t>In the list, find an Opportunity &amp; click “View Details”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E9289E-B720-D030-1724-71A168450BC9}"/>
              </a:ext>
            </a:extLst>
          </p:cNvPr>
          <p:cNvSpPr txBox="1"/>
          <p:nvPr/>
        </p:nvSpPr>
        <p:spPr>
          <a:xfrm>
            <a:off x="4976656" y="4118891"/>
            <a:ext cx="3800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/>
              <a:t>To sign up for an opportunity, click the “+ Add to My Sign-Ups” button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E97309-3CE9-B633-71F7-DC6183B56402}"/>
              </a:ext>
            </a:extLst>
          </p:cNvPr>
          <p:cNvCxnSpPr>
            <a:cxnSpLocks/>
          </p:cNvCxnSpPr>
          <p:nvPr/>
        </p:nvCxnSpPr>
        <p:spPr>
          <a:xfrm flipH="1">
            <a:off x="3403072" y="1470010"/>
            <a:ext cx="235617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E045339-C897-03B7-7F9F-20713753EE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" t="29647" r="26866" b="40"/>
          <a:stretch>
            <a:fillRect/>
          </a:stretch>
        </p:blipFill>
        <p:spPr>
          <a:xfrm>
            <a:off x="5089986" y="1955856"/>
            <a:ext cx="3923312" cy="204634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92E45F-E8BA-F2CB-77AD-D113CD4BE4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214" t="52435" r="30435" b="6017"/>
          <a:stretch>
            <a:fillRect/>
          </a:stretch>
        </p:blipFill>
        <p:spPr>
          <a:xfrm>
            <a:off x="5315248" y="2610787"/>
            <a:ext cx="1147290" cy="1209170"/>
          </a:xfrm>
          <a:prstGeom prst="rect">
            <a:avLst/>
          </a:prstGeom>
        </p:spPr>
      </p:pic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02575859-1E04-5B1F-50A4-5BF474C4B074}"/>
              </a:ext>
            </a:extLst>
          </p:cNvPr>
          <p:cNvCxnSpPr>
            <a:cxnSpLocks/>
          </p:cNvCxnSpPr>
          <p:nvPr/>
        </p:nvCxnSpPr>
        <p:spPr>
          <a:xfrm>
            <a:off x="3921760" y="2075525"/>
            <a:ext cx="1611092" cy="157695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A87B50C-388B-2182-733E-A8DAC804F796}"/>
              </a:ext>
            </a:extLst>
          </p:cNvPr>
          <p:cNvCxnSpPr>
            <a:cxnSpLocks/>
          </p:cNvCxnSpPr>
          <p:nvPr/>
        </p:nvCxnSpPr>
        <p:spPr>
          <a:xfrm>
            <a:off x="366493" y="788774"/>
            <a:ext cx="84110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75E15E-22C6-ECA6-A7A0-21AC0E580A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28" t="51745" r="74301" b="6019"/>
          <a:stretch>
            <a:fillRect/>
          </a:stretch>
        </p:blipFill>
        <p:spPr>
          <a:xfrm>
            <a:off x="7691934" y="2601039"/>
            <a:ext cx="1148376" cy="1229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CE8484-C061-BFDA-41E6-43067ACBD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32" y="2523502"/>
            <a:ext cx="4509427" cy="2445070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49525EC-C3FF-F284-4FC9-DC5CA7053ABA}"/>
              </a:ext>
            </a:extLst>
          </p:cNvPr>
          <p:cNvCxnSpPr>
            <a:cxnSpLocks/>
          </p:cNvCxnSpPr>
          <p:nvPr/>
        </p:nvCxnSpPr>
        <p:spPr>
          <a:xfrm flipH="1">
            <a:off x="2791537" y="4293239"/>
            <a:ext cx="208526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174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4F3FEE-E8FA-FF4A-EF7B-377D924A9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2" t="-387" r="146" b="3331"/>
          <a:stretch>
            <a:fillRect/>
          </a:stretch>
        </p:blipFill>
        <p:spPr>
          <a:xfrm>
            <a:off x="3856107" y="1276881"/>
            <a:ext cx="4122189" cy="22170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Hours and Experiences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34217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Click the “Log Hours”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+mj-lt"/>
              <a:buAutoNum type="arabicPeriod" startAt="2"/>
            </a:pPr>
            <a:r>
              <a:rPr lang="en-US"/>
              <a:t>Add a new personal project. 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/>
              <a:t>Or add hours to a saved recurring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+mj-lt"/>
              <a:buAutoNum type="arabicPeriod" startAt="4"/>
            </a:pPr>
            <a:r>
              <a:rPr lang="en-US"/>
              <a:t>Or add hours to an opportunity you already signed up for in “My Sign-Ups”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EA5BD01-6762-5F43-8945-0247E90A5928}"/>
              </a:ext>
            </a:extLst>
          </p:cNvPr>
          <p:cNvSpPr/>
          <p:nvPr/>
        </p:nvSpPr>
        <p:spPr>
          <a:xfrm>
            <a:off x="3267481" y="2442657"/>
            <a:ext cx="1149784" cy="155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08CFC19-06AB-6E99-2100-B22F709FD1E3}"/>
              </a:ext>
            </a:extLst>
          </p:cNvPr>
          <p:cNvSpPr/>
          <p:nvPr/>
        </p:nvSpPr>
        <p:spPr>
          <a:xfrm>
            <a:off x="5556362" y="1588063"/>
            <a:ext cx="363698" cy="339370"/>
          </a:xfrm>
          <a:prstGeom prst="ellipse">
            <a:avLst/>
          </a:prstGeom>
          <a:solidFill>
            <a:srgbClr val="E71224">
              <a:alpha val="5000"/>
            </a:srgbClr>
          </a:solidFill>
          <a:ln w="254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2455BF8-F309-97FC-150A-5C8D644ED431}"/>
              </a:ext>
            </a:extLst>
          </p:cNvPr>
          <p:cNvCxnSpPr>
            <a:cxnSpLocks/>
          </p:cNvCxnSpPr>
          <p:nvPr/>
        </p:nvCxnSpPr>
        <p:spPr>
          <a:xfrm>
            <a:off x="3637280" y="1725851"/>
            <a:ext cx="1852563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8EB4058-8F15-E839-4AA5-65C13832AF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73" t="30551" r="85" b="2131"/>
          <a:stretch>
            <a:fillRect/>
          </a:stretch>
        </p:blipFill>
        <p:spPr>
          <a:xfrm>
            <a:off x="3851070" y="3563360"/>
            <a:ext cx="4126632" cy="1581669"/>
          </a:xfrm>
          <a:prstGeom prst="rect">
            <a:avLst/>
          </a:prstGeom>
        </p:spPr>
      </p:pic>
      <p:sp>
        <p:nvSpPr>
          <p:cNvPr id="9" name="Right Arrow 7">
            <a:extLst>
              <a:ext uri="{FF2B5EF4-FFF2-40B4-BE49-F238E27FC236}">
                <a16:creationId xmlns:a16="http://schemas.microsoft.com/office/drawing/2014/main" id="{E522E2B7-899D-EDBE-3F46-840CA92310EE}"/>
              </a:ext>
            </a:extLst>
          </p:cNvPr>
          <p:cNvSpPr/>
          <p:nvPr/>
        </p:nvSpPr>
        <p:spPr>
          <a:xfrm>
            <a:off x="3267481" y="3923551"/>
            <a:ext cx="1149784" cy="155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50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29656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5"/>
            </a:pPr>
            <a:r>
              <a:rPr lang="en-US" sz="2000"/>
              <a:t>Title your activity and add a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6"/>
            </a:pPr>
            <a:r>
              <a:rPr lang="en-US" sz="2000"/>
              <a:t>Add attachments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+mj-lt"/>
              <a:buAutoNum type="arabicPeriod" startAt="7"/>
            </a:pPr>
            <a:r>
              <a:rPr lang="en-US"/>
              <a:t>Make it a recurring project to use later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93EAB-0FAA-68F7-04C8-73B2654F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64" t="28633" r="32391"/>
          <a:stretch>
            <a:fillRect/>
          </a:stretch>
        </p:blipFill>
        <p:spPr>
          <a:xfrm>
            <a:off x="3510510" y="1328015"/>
            <a:ext cx="5484201" cy="3744048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9E1C1532-2D87-DA43-8AE4-A0E6EF846717}"/>
              </a:ext>
            </a:extLst>
          </p:cNvPr>
          <p:cNvSpPr/>
          <p:nvPr/>
        </p:nvSpPr>
        <p:spPr>
          <a:xfrm>
            <a:off x="2993457" y="2471672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E9EC2168-4415-0832-CB2F-F40418DE7B5D}"/>
              </a:ext>
            </a:extLst>
          </p:cNvPr>
          <p:cNvSpPr/>
          <p:nvPr/>
        </p:nvSpPr>
        <p:spPr>
          <a:xfrm>
            <a:off x="2964970" y="3411212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8682F3FE-55D8-9FE0-1EC2-3C6609C07C06}"/>
              </a:ext>
            </a:extLst>
          </p:cNvPr>
          <p:cNvSpPr/>
          <p:nvPr/>
        </p:nvSpPr>
        <p:spPr>
          <a:xfrm>
            <a:off x="2993457" y="4241637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41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775386" y="1520568"/>
            <a:ext cx="29656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US" sz="2000"/>
              <a:t>Enter the Verification Contact Information accurately!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9"/>
            </a:pPr>
            <a:r>
              <a:rPr lang="en-US" sz="2000"/>
              <a:t>Enter the date and time you spent doing this activity</a:t>
            </a:r>
          </a:p>
          <a:p>
            <a:endParaRPr lang="en-US" sz="2000"/>
          </a:p>
          <a:p>
            <a:pPr marL="457200" indent="-457200">
              <a:buFont typeface="+mj-lt"/>
              <a:buAutoNum type="arabicPeriod" startAt="10"/>
            </a:pPr>
            <a:r>
              <a:rPr lang="en-US" sz="2000"/>
              <a:t>Add reflections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F65B3C-C418-D22E-F7DC-C170D043B0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14" t="30086" r="29570" b="19218"/>
          <a:stretch>
            <a:fillRect/>
          </a:stretch>
        </p:blipFill>
        <p:spPr>
          <a:xfrm>
            <a:off x="3902177" y="1369295"/>
            <a:ext cx="3639645" cy="17126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368795-A462-0B27-1FBE-0F9CE1453B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62" t="29436" r="31448" b="16758"/>
          <a:stretch>
            <a:fillRect/>
          </a:stretch>
        </p:blipFill>
        <p:spPr>
          <a:xfrm>
            <a:off x="3902177" y="3127695"/>
            <a:ext cx="3793649" cy="1925892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B30819BD-AEC4-F249-B245-E590597B13C4}"/>
              </a:ext>
            </a:extLst>
          </p:cNvPr>
          <p:cNvSpPr/>
          <p:nvPr/>
        </p:nvSpPr>
        <p:spPr>
          <a:xfrm>
            <a:off x="3217490" y="3826379"/>
            <a:ext cx="850388" cy="168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E464C5F3-4533-CAAB-17D2-0285A4158C1A}"/>
              </a:ext>
            </a:extLst>
          </p:cNvPr>
          <p:cNvSpPr/>
          <p:nvPr/>
        </p:nvSpPr>
        <p:spPr>
          <a:xfrm>
            <a:off x="3217488" y="4346780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F3834F2D-AA66-0366-F5B5-4BE9B4AA077E}"/>
              </a:ext>
            </a:extLst>
          </p:cNvPr>
          <p:cNvSpPr/>
          <p:nvPr/>
        </p:nvSpPr>
        <p:spPr>
          <a:xfrm>
            <a:off x="3217488" y="2205936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61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FFF"/>
      </a:dk1>
      <a:lt1>
        <a:sysClr val="window" lastClr="FFFFFF"/>
      </a:lt1>
      <a:dk2>
        <a:srgbClr val="17406D"/>
      </a:dk2>
      <a:lt2>
        <a:srgbClr val="DBEFF9"/>
      </a:lt2>
      <a:accent1>
        <a:srgbClr val="8DC63F"/>
      </a:accent1>
      <a:accent2>
        <a:srgbClr val="072344"/>
      </a:accent2>
      <a:accent3>
        <a:srgbClr val="26AAE1"/>
      </a:accent3>
      <a:accent4>
        <a:srgbClr val="00384A"/>
      </a:accent4>
      <a:accent5>
        <a:srgbClr val="8DC63F"/>
      </a:accent5>
      <a:accent6>
        <a:srgbClr val="8DC63F"/>
      </a:accent6>
      <a:hlink>
        <a:srgbClr val="26AAE1"/>
      </a:hlink>
      <a:folHlink>
        <a:srgbClr val="26AAE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452E6E9-D6C2-CF45-B67A-4E20B3AB753D}" vid="{A7DAB289-5E6D-324A-84E0-F8608F9C0A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1248FD11AB0F48BE2A0001FA0D5212" ma:contentTypeVersion="12" ma:contentTypeDescription="Create a new document." ma:contentTypeScope="" ma:versionID="a8bb2d560680cbcc2cfd861bc977fb14">
  <xsd:schema xmlns:xsd="http://www.w3.org/2001/XMLSchema" xmlns:xs="http://www.w3.org/2001/XMLSchema" xmlns:p="http://schemas.microsoft.com/office/2006/metadata/properties" xmlns:ns2="5526bf49-a681-44cf-995f-24a5c9fccd44" xmlns:ns3="1f428c99-c6fd-4e9f-8ec8-809a8d7cc285" targetNamespace="http://schemas.microsoft.com/office/2006/metadata/properties" ma:root="true" ma:fieldsID="6f8e394141a5001c8167d06408ff9cb6" ns2:_="" ns3:_="">
    <xsd:import namespace="5526bf49-a681-44cf-995f-24a5c9fccd44"/>
    <xsd:import namespace="1f428c99-c6fd-4e9f-8ec8-809a8d7cc28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6bf49-a681-44cf-995f-24a5c9fccd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428c99-c6fd-4e9f-8ec8-809a8d7cc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9497BE-2241-4554-959E-053F77CE9C28}">
  <ds:schemaRefs>
    <ds:schemaRef ds:uri="8175e6d4-741a-4a22-ad04-460bb883575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4042066-8FA1-43C8-BC0A-299118E7CD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0DF403-0209-4098-8F8C-E6910E787BB1}">
  <ds:schemaRefs>
    <ds:schemaRef ds:uri="1f428c99-c6fd-4e9f-8ec8-809a8d7cc285"/>
    <ds:schemaRef ds:uri="5526bf49-a681-44cf-995f-24a5c9fccd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x2VOL.com</vt:lpstr>
      <vt:lpstr>Go to www.x2VOL.com and click “LOG IN”</vt:lpstr>
      <vt:lpstr>PowerPoint Presentation</vt:lpstr>
      <vt:lpstr>View your Dashboard</vt:lpstr>
      <vt:lpstr>Join Groups and Goals</vt:lpstr>
      <vt:lpstr>Find Opportunities and Sign Up</vt:lpstr>
      <vt:lpstr>Log Hours and Experiences</vt:lpstr>
      <vt:lpstr>Log the details</vt:lpstr>
      <vt:lpstr>Log the details</vt:lpstr>
      <vt:lpstr>Log the details</vt:lpstr>
      <vt:lpstr>Print your Activity Log &amp; Order an Official Service Transcript™</vt:lpstr>
      <vt:lpstr>Download the x2VOL mobile app!</vt:lpstr>
      <vt:lpstr>iOS Screens</vt:lpstr>
      <vt:lpstr>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x2VOL.com</dc:title>
  <dc:creator>Nicole Darling</dc:creator>
  <cp:revision>15</cp:revision>
  <dcterms:created xsi:type="dcterms:W3CDTF">2021-01-19T21:22:32Z</dcterms:created>
  <dcterms:modified xsi:type="dcterms:W3CDTF">2026-07-23T14:12:16Z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0x010100971248FD11AB0F48BE2A0001FA0D5212</vt:lpwstr>
  </property>
</Properties>
</file>